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60" r:id="rId5"/>
  </p:sldMasterIdLst>
  <p:notesMasterIdLst>
    <p:notesMasterId r:id="rId34"/>
  </p:notesMasterIdLst>
  <p:sldIdLst>
    <p:sldId id="1224" r:id="rId6"/>
    <p:sldId id="1605" r:id="rId7"/>
    <p:sldId id="1528" r:id="rId8"/>
    <p:sldId id="274" r:id="rId9"/>
    <p:sldId id="1606" r:id="rId10"/>
    <p:sldId id="1630" r:id="rId11"/>
    <p:sldId id="1631" r:id="rId12"/>
    <p:sldId id="1627" r:id="rId13"/>
    <p:sldId id="1632" r:id="rId14"/>
    <p:sldId id="1633" r:id="rId15"/>
    <p:sldId id="1634" r:id="rId16"/>
    <p:sldId id="1635" r:id="rId17"/>
    <p:sldId id="1637" r:id="rId18"/>
    <p:sldId id="1638" r:id="rId19"/>
    <p:sldId id="1639" r:id="rId20"/>
    <p:sldId id="1640" r:id="rId21"/>
    <p:sldId id="1641" r:id="rId22"/>
    <p:sldId id="1644" r:id="rId23"/>
    <p:sldId id="1589" r:id="rId24"/>
    <p:sldId id="1571" r:id="rId25"/>
    <p:sldId id="1647" r:id="rId26"/>
    <p:sldId id="1628" r:id="rId27"/>
    <p:sldId id="1625" r:id="rId28"/>
    <p:sldId id="1579" r:id="rId29"/>
    <p:sldId id="1591" r:id="rId30"/>
    <p:sldId id="1626" r:id="rId31"/>
    <p:sldId id="1567" r:id="rId32"/>
    <p:sldId id="1592" r:id="rId33"/>
  </p:sldIdLst>
  <p:sldSz cx="12192000" cy="6858000"/>
  <p:notesSz cx="7315200" cy="9601200"/>
  <p:defaultText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BFBE9"/>
    <a:srgbClr val="9A57CD"/>
    <a:srgbClr val="E010C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 uri="{1BD7E111-0CB8-44D6-8891-C1BB2F81B7CC}">
      <p1710:readonlyRecommended xmlns:p1710="http://schemas.microsoft.com/office/powerpoint/2017/10/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6325C13-0AE6-4A12-999B-DA6628278240}" v="10" dt="2023-10-09T09:39:22.989"/>
  </p1510:revLst>
</p1510:revInfo>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8499" autoAdjust="0"/>
  </p:normalViewPr>
  <p:slideViewPr>
    <p:cSldViewPr snapToGrid="0">
      <p:cViewPr varScale="1">
        <p:scale>
          <a:sx n="101" d="100"/>
          <a:sy n="101" d="100"/>
        </p:scale>
        <p:origin x="954" y="102"/>
      </p:cViewPr>
      <p:guideLst/>
    </p:cSldViewPr>
  </p:slideViewPr>
  <p:notesTextViewPr>
    <p:cViewPr>
      <p:scale>
        <a:sx n="1" d="1"/>
        <a:sy n="1" d="1"/>
      </p:scale>
      <p:origin x="0" y="0"/>
    </p:cViewPr>
  </p:notesTextViewPr>
  <p:sorterViewPr>
    <p:cViewPr varScale="1">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microsoft.com/office/2016/11/relationships/changesInfo" Target="changesInfos/changesInfo1.xml"/><Relationship Id="rId21" Type="http://schemas.openxmlformats.org/officeDocument/2006/relationships/slide" Target="slides/slide16.xml"/><Relationship Id="rId34"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theme" Target="theme/theme1.xml"/><Relationship Id="rId40" Type="http://schemas.microsoft.com/office/2015/10/relationships/revisionInfo" Target="revisionInfo.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presProps" Target="presProps.xml"/><Relationship Id="rId8" Type="http://schemas.openxmlformats.org/officeDocument/2006/relationships/slide" Target="slides/slide3.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ls Dhooge" userId="3f08de3a-9f29-44fe-bca8-5613c8f034d7" providerId="ADAL" clId="{66325C13-0AE6-4A12-999B-DA6628278240}"/>
    <pc:docChg chg="modSld">
      <pc:chgData name="Els Dhooge" userId="3f08de3a-9f29-44fe-bca8-5613c8f034d7" providerId="ADAL" clId="{66325C13-0AE6-4A12-999B-DA6628278240}" dt="2023-10-09T09:41:52.814" v="13" actId="6549"/>
      <pc:docMkLst>
        <pc:docMk/>
      </pc:docMkLst>
      <pc:sldChg chg="modNotesTx">
        <pc:chgData name="Els Dhooge" userId="3f08de3a-9f29-44fe-bca8-5613c8f034d7" providerId="ADAL" clId="{66325C13-0AE6-4A12-999B-DA6628278240}" dt="2023-10-09T09:41:52.814" v="13" actId="6549"/>
        <pc:sldMkLst>
          <pc:docMk/>
          <pc:sldMk cId="2898874496" sldId="1567"/>
        </pc:sldMkLst>
      </pc:sldChg>
      <pc:sldChg chg="modSp mod">
        <pc:chgData name="Els Dhooge" userId="3f08de3a-9f29-44fe-bca8-5613c8f034d7" providerId="ADAL" clId="{66325C13-0AE6-4A12-999B-DA6628278240}" dt="2023-10-09T09:41:00.874" v="11" actId="1076"/>
        <pc:sldMkLst>
          <pc:docMk/>
          <pc:sldMk cId="544277012" sldId="1632"/>
        </pc:sldMkLst>
        <pc:spChg chg="mod">
          <ac:chgData name="Els Dhooge" userId="3f08de3a-9f29-44fe-bca8-5613c8f034d7" providerId="ADAL" clId="{66325C13-0AE6-4A12-999B-DA6628278240}" dt="2023-10-09T09:41:00.874" v="11" actId="1076"/>
          <ac:spMkLst>
            <pc:docMk/>
            <pc:sldMk cId="544277012" sldId="1632"/>
            <ac:spMk id="3" creationId="{1B507E8F-4298-D939-799D-D4FBF14B4A9B}"/>
          </ac:spMkLst>
        </pc:spChg>
        <pc:spChg chg="mod">
          <ac:chgData name="Els Dhooge" userId="3f08de3a-9f29-44fe-bca8-5613c8f034d7" providerId="ADAL" clId="{66325C13-0AE6-4A12-999B-DA6628278240}" dt="2023-10-09T09:40:52.551" v="10" actId="1076"/>
          <ac:spMkLst>
            <pc:docMk/>
            <pc:sldMk cId="544277012" sldId="1632"/>
            <ac:spMk id="12" creationId="{210E6940-4DCF-90B9-C741-D478A1B8CC80}"/>
          </ac:spMkLst>
        </pc:spChg>
      </pc:sldChg>
      <pc:sldChg chg="modNotesTx">
        <pc:chgData name="Els Dhooge" userId="3f08de3a-9f29-44fe-bca8-5613c8f034d7" providerId="ADAL" clId="{66325C13-0AE6-4A12-999B-DA6628278240}" dt="2023-10-09T09:41:46.451" v="12" actId="6549"/>
        <pc:sldMkLst>
          <pc:docMk/>
          <pc:sldMk cId="3665843252" sldId="1647"/>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1"/>
            <a:ext cx="3169920" cy="481727"/>
          </a:xfrm>
          <a:prstGeom prst="rect">
            <a:avLst/>
          </a:prstGeom>
        </p:spPr>
        <p:txBody>
          <a:bodyPr vert="horz" lIns="96661" tIns="48331" rIns="96661" bIns="48331" rtlCol="0"/>
          <a:lstStyle>
            <a:lvl1pPr algn="l">
              <a:defRPr sz="1300"/>
            </a:lvl1pPr>
          </a:lstStyle>
          <a:p>
            <a:endParaRPr lang="nl-BE"/>
          </a:p>
        </p:txBody>
      </p:sp>
      <p:sp>
        <p:nvSpPr>
          <p:cNvPr id="3" name="Tijdelijke aanduiding voor datum 2"/>
          <p:cNvSpPr>
            <a:spLocks noGrp="1"/>
          </p:cNvSpPr>
          <p:nvPr>
            <p:ph type="dt" idx="1"/>
          </p:nvPr>
        </p:nvSpPr>
        <p:spPr>
          <a:xfrm>
            <a:off x="4143586" y="1"/>
            <a:ext cx="3169920" cy="481727"/>
          </a:xfrm>
          <a:prstGeom prst="rect">
            <a:avLst/>
          </a:prstGeom>
        </p:spPr>
        <p:txBody>
          <a:bodyPr vert="horz" lIns="96661" tIns="48331" rIns="96661" bIns="48331" rtlCol="0"/>
          <a:lstStyle>
            <a:lvl1pPr algn="r">
              <a:defRPr sz="1300"/>
            </a:lvl1pPr>
          </a:lstStyle>
          <a:p>
            <a:fld id="{B947B397-A736-4411-ACE5-F4C719903453}" type="datetimeFigureOut">
              <a:rPr lang="nl-BE" smtClean="0"/>
              <a:t>9/10/2023</a:t>
            </a:fld>
            <a:endParaRPr lang="nl-BE"/>
          </a:p>
        </p:txBody>
      </p:sp>
      <p:sp>
        <p:nvSpPr>
          <p:cNvPr id="4" name="Tijdelijke aanduiding voor dia-afbeelding 3"/>
          <p:cNvSpPr>
            <a:spLocks noGrp="1" noRot="1" noChangeAspect="1"/>
          </p:cNvSpPr>
          <p:nvPr>
            <p:ph type="sldImg" idx="2"/>
          </p:nvPr>
        </p:nvSpPr>
        <p:spPr>
          <a:xfrm>
            <a:off x="777875" y="1200150"/>
            <a:ext cx="5759450" cy="3240088"/>
          </a:xfrm>
          <a:prstGeom prst="rect">
            <a:avLst/>
          </a:prstGeom>
          <a:noFill/>
          <a:ln w="12700">
            <a:solidFill>
              <a:prstClr val="black"/>
            </a:solidFill>
          </a:ln>
        </p:spPr>
        <p:txBody>
          <a:bodyPr vert="horz" lIns="96661" tIns="48331" rIns="96661" bIns="48331" rtlCol="0" anchor="ctr"/>
          <a:lstStyle/>
          <a:p>
            <a:endParaRPr lang="nl-BE"/>
          </a:p>
        </p:txBody>
      </p:sp>
      <p:sp>
        <p:nvSpPr>
          <p:cNvPr id="5" name="Tijdelijke aanduiding voor notities 4"/>
          <p:cNvSpPr>
            <a:spLocks noGrp="1"/>
          </p:cNvSpPr>
          <p:nvPr>
            <p:ph type="body" sz="quarter" idx="3"/>
          </p:nvPr>
        </p:nvSpPr>
        <p:spPr>
          <a:xfrm>
            <a:off x="731521" y="4620578"/>
            <a:ext cx="5852160" cy="3780473"/>
          </a:xfrm>
          <a:prstGeom prst="rect">
            <a:avLst/>
          </a:prstGeom>
        </p:spPr>
        <p:txBody>
          <a:bodyPr vert="horz" lIns="96661" tIns="48331" rIns="96661" bIns="48331" rtlCol="0"/>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6" name="Tijdelijke aanduiding voor voettekst 5"/>
          <p:cNvSpPr>
            <a:spLocks noGrp="1"/>
          </p:cNvSpPr>
          <p:nvPr>
            <p:ph type="ftr" sz="quarter" idx="4"/>
          </p:nvPr>
        </p:nvSpPr>
        <p:spPr>
          <a:xfrm>
            <a:off x="0" y="9119474"/>
            <a:ext cx="3169920" cy="481726"/>
          </a:xfrm>
          <a:prstGeom prst="rect">
            <a:avLst/>
          </a:prstGeom>
        </p:spPr>
        <p:txBody>
          <a:bodyPr vert="horz" lIns="96661" tIns="48331" rIns="96661" bIns="48331" rtlCol="0" anchor="b"/>
          <a:lstStyle>
            <a:lvl1pPr algn="l">
              <a:defRPr sz="1300"/>
            </a:lvl1pPr>
          </a:lstStyle>
          <a:p>
            <a:endParaRPr lang="nl-BE"/>
          </a:p>
        </p:txBody>
      </p:sp>
      <p:sp>
        <p:nvSpPr>
          <p:cNvPr id="7" name="Tijdelijke aanduiding voor dianummer 6"/>
          <p:cNvSpPr>
            <a:spLocks noGrp="1"/>
          </p:cNvSpPr>
          <p:nvPr>
            <p:ph type="sldNum" sz="quarter" idx="5"/>
          </p:nvPr>
        </p:nvSpPr>
        <p:spPr>
          <a:xfrm>
            <a:off x="4143586" y="9119474"/>
            <a:ext cx="3169920" cy="481726"/>
          </a:xfrm>
          <a:prstGeom prst="rect">
            <a:avLst/>
          </a:prstGeom>
        </p:spPr>
        <p:txBody>
          <a:bodyPr vert="horz" lIns="96661" tIns="48331" rIns="96661" bIns="48331" rtlCol="0" anchor="b"/>
          <a:lstStyle>
            <a:lvl1pPr algn="r">
              <a:defRPr sz="1300"/>
            </a:lvl1pPr>
          </a:lstStyle>
          <a:p>
            <a:fld id="{3F86764B-2E4D-4706-8FE1-73EDC3DDBFF6}" type="slidenum">
              <a:rPr lang="nl-BE" smtClean="0"/>
              <a:t>‹nr.›</a:t>
            </a:fld>
            <a:endParaRPr lang="nl-BE"/>
          </a:p>
        </p:txBody>
      </p:sp>
    </p:spTree>
    <p:extLst>
      <p:ext uri="{BB962C8B-B14F-4D97-AF65-F5344CB8AC3E}">
        <p14:creationId xmlns:p14="http://schemas.microsoft.com/office/powerpoint/2010/main" val="28321852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5"/>
          </p:nvPr>
        </p:nvSpPr>
        <p:spPr/>
        <p:txBody>
          <a:bodyPr/>
          <a:lstStyle/>
          <a:p>
            <a:pPr defTabSz="966612">
              <a:defRPr/>
            </a:pPr>
            <a:fld id="{6DD25813-B8DF-4E12-98E5-76F21F29E887}" type="slidenum">
              <a:rPr lang="nl-BE" sz="1400">
                <a:solidFill>
                  <a:prstClr val="black"/>
                </a:solidFill>
                <a:latin typeface="Calibri" panose="020F0502020204030204"/>
              </a:rPr>
              <a:pPr defTabSz="966612">
                <a:defRPr/>
              </a:pPr>
              <a:t>1</a:t>
            </a:fld>
            <a:endParaRPr lang="nl-BE" sz="1400">
              <a:solidFill>
                <a:prstClr val="black"/>
              </a:solidFill>
              <a:latin typeface="Calibri" panose="020F0502020204030204"/>
            </a:endParaRPr>
          </a:p>
        </p:txBody>
      </p:sp>
    </p:spTree>
    <p:extLst>
      <p:ext uri="{BB962C8B-B14F-4D97-AF65-F5344CB8AC3E}">
        <p14:creationId xmlns:p14="http://schemas.microsoft.com/office/powerpoint/2010/main" val="3349583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defTabSz="966612">
              <a:defRPr/>
            </a:pPr>
            <a:r>
              <a:rPr lang="nl-NL"/>
              <a:t>weetje: som PFAS &gt; WVG: geen aparte TWSN, geen DAEB meer → evaluatie </a:t>
            </a:r>
            <a:r>
              <a:rPr lang="nl-NL" err="1"/>
              <a:t>dmv</a:t>
            </a:r>
            <a:r>
              <a:rPr lang="nl-NL"/>
              <a:t> aanvullend uitloogonderzoek</a:t>
            </a:r>
          </a:p>
          <a:p>
            <a:pPr defTabSz="966612">
              <a:defRPr/>
            </a:pPr>
            <a:r>
              <a:rPr lang="nl-NL"/>
              <a:t>een deel-PFAS die niet is opgenomen in CMA/3/D: oude systeem = eigen toetsingswaarde bepalen</a:t>
            </a:r>
          </a:p>
          <a:p>
            <a:endParaRPr lang="nl-BE"/>
          </a:p>
        </p:txBody>
      </p:sp>
      <p:sp>
        <p:nvSpPr>
          <p:cNvPr id="4" name="Tijdelijke aanduiding voor dianummer 3"/>
          <p:cNvSpPr>
            <a:spLocks noGrp="1"/>
          </p:cNvSpPr>
          <p:nvPr>
            <p:ph type="sldNum" sz="quarter" idx="5"/>
          </p:nvPr>
        </p:nvSpPr>
        <p:spPr/>
        <p:txBody>
          <a:bodyPr/>
          <a:lstStyle/>
          <a:p>
            <a:fld id="{3F86764B-2E4D-4706-8FE1-73EDC3DDBFF6}" type="slidenum">
              <a:rPr lang="nl-BE" smtClean="0"/>
              <a:t>6</a:t>
            </a:fld>
            <a:endParaRPr lang="nl-BE"/>
          </a:p>
        </p:txBody>
      </p:sp>
    </p:spTree>
    <p:extLst>
      <p:ext uri="{BB962C8B-B14F-4D97-AF65-F5344CB8AC3E}">
        <p14:creationId xmlns:p14="http://schemas.microsoft.com/office/powerpoint/2010/main" val="20515135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fld id="{3F86764B-2E4D-4706-8FE1-73EDC3DDBFF6}" type="slidenum">
              <a:rPr lang="nl-BE" smtClean="0"/>
              <a:t>9</a:t>
            </a:fld>
            <a:endParaRPr lang="nl-BE"/>
          </a:p>
        </p:txBody>
      </p:sp>
    </p:spTree>
    <p:extLst>
      <p:ext uri="{BB962C8B-B14F-4D97-AF65-F5344CB8AC3E}">
        <p14:creationId xmlns:p14="http://schemas.microsoft.com/office/powerpoint/2010/main" val="3169163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Laat ze opsommen</a:t>
            </a:r>
            <a:endParaRPr lang="nl-BE" dirty="0"/>
          </a:p>
        </p:txBody>
      </p:sp>
      <p:sp>
        <p:nvSpPr>
          <p:cNvPr id="4" name="Tijdelijke aanduiding voor dianummer 3"/>
          <p:cNvSpPr>
            <a:spLocks noGrp="1"/>
          </p:cNvSpPr>
          <p:nvPr>
            <p:ph type="sldNum" sz="quarter" idx="5"/>
          </p:nvPr>
        </p:nvSpPr>
        <p:spPr/>
        <p:txBody>
          <a:bodyPr/>
          <a:lstStyle/>
          <a:p>
            <a:fld id="{3F86764B-2E4D-4706-8FE1-73EDC3DDBFF6}" type="slidenum">
              <a:rPr lang="nl-BE" smtClean="0"/>
              <a:t>13</a:t>
            </a:fld>
            <a:endParaRPr lang="nl-BE"/>
          </a:p>
        </p:txBody>
      </p:sp>
    </p:spTree>
    <p:extLst>
      <p:ext uri="{BB962C8B-B14F-4D97-AF65-F5344CB8AC3E}">
        <p14:creationId xmlns:p14="http://schemas.microsoft.com/office/powerpoint/2010/main" val="25244324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a:t>Gefaseerd – maar opgelet: leesbaarheid</a:t>
            </a:r>
            <a:endParaRPr lang="nl-BE"/>
          </a:p>
        </p:txBody>
      </p:sp>
      <p:sp>
        <p:nvSpPr>
          <p:cNvPr id="4" name="Tijdelijke aanduiding voor dianummer 3"/>
          <p:cNvSpPr>
            <a:spLocks noGrp="1"/>
          </p:cNvSpPr>
          <p:nvPr>
            <p:ph type="sldNum" sz="quarter" idx="5"/>
          </p:nvPr>
        </p:nvSpPr>
        <p:spPr/>
        <p:txBody>
          <a:bodyPr/>
          <a:lstStyle/>
          <a:p>
            <a:fld id="{3F86764B-2E4D-4706-8FE1-73EDC3DDBFF6}" type="slidenum">
              <a:rPr lang="nl-BE" smtClean="0"/>
              <a:t>16</a:t>
            </a:fld>
            <a:endParaRPr lang="nl-BE"/>
          </a:p>
        </p:txBody>
      </p:sp>
    </p:spTree>
    <p:extLst>
      <p:ext uri="{BB962C8B-B14F-4D97-AF65-F5344CB8AC3E}">
        <p14:creationId xmlns:p14="http://schemas.microsoft.com/office/powerpoint/2010/main" val="13980150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181240" indent="-181240">
              <a:buFontTx/>
              <a:buChar char="-"/>
            </a:pPr>
            <a:r>
              <a:rPr lang="en-US" dirty="0" err="1"/>
              <a:t>Fouten</a:t>
            </a:r>
            <a:r>
              <a:rPr lang="en-US" dirty="0"/>
              <a:t> in </a:t>
            </a:r>
            <a:r>
              <a:rPr lang="en-US" dirty="0" err="1"/>
              <a:t>toetsingen</a:t>
            </a:r>
            <a:endParaRPr lang="en-US" dirty="0"/>
          </a:p>
          <a:p>
            <a:pPr marL="181240" indent="-181240">
              <a:buFontTx/>
              <a:buChar char="-"/>
            </a:pPr>
            <a:r>
              <a:rPr lang="en-US" dirty="0" err="1"/>
              <a:t>Afbakeningen</a:t>
            </a:r>
            <a:r>
              <a:rPr lang="en-US" dirty="0"/>
              <a:t> , </a:t>
            </a:r>
            <a:r>
              <a:rPr lang="en-US" dirty="0" err="1"/>
              <a:t>afperking</a:t>
            </a:r>
            <a:r>
              <a:rPr lang="en-US" dirty="0"/>
              <a:t> </a:t>
            </a:r>
          </a:p>
          <a:p>
            <a:pPr marL="181240" indent="-181240">
              <a:buFontTx/>
              <a:buChar char="-"/>
            </a:pPr>
            <a:r>
              <a:rPr lang="en-US" dirty="0" err="1"/>
              <a:t>Te</a:t>
            </a:r>
            <a:r>
              <a:rPr lang="en-US" dirty="0"/>
              <a:t> </a:t>
            </a:r>
            <a:r>
              <a:rPr lang="en-US" dirty="0" err="1"/>
              <a:t>weinig</a:t>
            </a:r>
            <a:r>
              <a:rPr lang="en-US" dirty="0"/>
              <a:t> monsters,</a:t>
            </a:r>
          </a:p>
          <a:p>
            <a:pPr marL="181240" indent="-181240">
              <a:buFontTx/>
              <a:buChar char="-"/>
            </a:pPr>
            <a:r>
              <a:rPr lang="en-US" dirty="0" err="1"/>
              <a:t>Gedane</a:t>
            </a:r>
            <a:r>
              <a:rPr lang="en-US" dirty="0"/>
              <a:t> analyses </a:t>
            </a:r>
            <a:r>
              <a:rPr lang="en-US" dirty="0" err="1"/>
              <a:t>komen</a:t>
            </a:r>
            <a:r>
              <a:rPr lang="en-US" dirty="0"/>
              <a:t> </a:t>
            </a:r>
            <a:r>
              <a:rPr lang="en-US" dirty="0" err="1"/>
              <a:t>niet</a:t>
            </a:r>
            <a:r>
              <a:rPr lang="en-US" dirty="0"/>
              <a:t> </a:t>
            </a:r>
            <a:r>
              <a:rPr lang="en-US" dirty="0" err="1"/>
              <a:t>overeen</a:t>
            </a:r>
            <a:r>
              <a:rPr lang="en-US" dirty="0"/>
              <a:t> met het </a:t>
            </a:r>
            <a:r>
              <a:rPr lang="en-US" dirty="0" err="1"/>
              <a:t>historisch</a:t>
            </a:r>
            <a:r>
              <a:rPr lang="en-US" dirty="0"/>
              <a:t> </a:t>
            </a:r>
            <a:r>
              <a:rPr lang="en-US" dirty="0" err="1"/>
              <a:t>onderzoek</a:t>
            </a:r>
            <a:r>
              <a:rPr lang="en-US" dirty="0"/>
              <a:t>  SAP of </a:t>
            </a:r>
            <a:r>
              <a:rPr lang="en-US" dirty="0" err="1"/>
              <a:t>meer</a:t>
            </a:r>
            <a:r>
              <a:rPr lang="en-US" dirty="0"/>
              <a:t> dan SAP</a:t>
            </a:r>
          </a:p>
          <a:p>
            <a:pPr marL="181240" indent="-181240">
              <a:buFontTx/>
              <a:buChar char="-"/>
            </a:pPr>
            <a:endParaRPr lang="en-US" dirty="0"/>
          </a:p>
          <a:p>
            <a:pPr marL="181240" indent="-181240">
              <a:buFontTx/>
              <a:buChar char="-"/>
            </a:pPr>
            <a:endParaRPr lang="en-US" dirty="0"/>
          </a:p>
          <a:p>
            <a:pPr marL="181240" indent="-181240">
              <a:buFontTx/>
              <a:buChar char="-"/>
            </a:pPr>
            <a:r>
              <a:rPr lang="en-US" dirty="0" err="1"/>
              <a:t>Voorbeeld</a:t>
            </a:r>
            <a:r>
              <a:rPr lang="en-US" dirty="0"/>
              <a:t> van GVT </a:t>
            </a:r>
            <a:r>
              <a:rPr lang="en-US" dirty="0" err="1"/>
              <a:t>waar</a:t>
            </a:r>
            <a:r>
              <a:rPr lang="en-US" dirty="0"/>
              <a:t> we </a:t>
            </a:r>
            <a:r>
              <a:rPr lang="en-US" dirty="0" err="1"/>
              <a:t>weigeren</a:t>
            </a:r>
            <a:r>
              <a:rPr lang="en-US" dirty="0"/>
              <a:t> : </a:t>
            </a:r>
            <a:r>
              <a:rPr lang="en-US" dirty="0" err="1"/>
              <a:t>naar</a:t>
            </a:r>
            <a:r>
              <a:rPr lang="en-US" dirty="0"/>
              <a:t> </a:t>
            </a:r>
            <a:r>
              <a:rPr lang="en-US" dirty="0" err="1"/>
              <a:t>een</a:t>
            </a:r>
            <a:r>
              <a:rPr lang="en-US" dirty="0"/>
              <a:t> </a:t>
            </a:r>
            <a:r>
              <a:rPr lang="en-US" dirty="0" err="1"/>
              <a:t>groeve</a:t>
            </a:r>
            <a:r>
              <a:rPr lang="en-US" dirty="0"/>
              <a:t> met </a:t>
            </a:r>
            <a:r>
              <a:rPr lang="en-US" dirty="0" err="1"/>
              <a:t>specifieke</a:t>
            </a:r>
            <a:r>
              <a:rPr lang="en-US" dirty="0"/>
              <a:t> </a:t>
            </a:r>
            <a:r>
              <a:rPr lang="en-US" dirty="0" err="1"/>
              <a:t>acceptatievw’en</a:t>
            </a:r>
            <a:endParaRPr lang="en-US" dirty="0"/>
          </a:p>
          <a:p>
            <a:pPr marL="181240" indent="-181240">
              <a:buFontTx/>
              <a:buChar char="-"/>
            </a:pPr>
            <a:r>
              <a:rPr lang="en-US" dirty="0" err="1"/>
              <a:t>Aanvraag</a:t>
            </a:r>
            <a:r>
              <a:rPr lang="en-US" dirty="0"/>
              <a:t> BBG , </a:t>
            </a:r>
            <a:r>
              <a:rPr lang="en-US" dirty="0" err="1"/>
              <a:t>terwijl</a:t>
            </a:r>
            <a:r>
              <a:rPr lang="en-US" dirty="0"/>
              <a:t> het </a:t>
            </a:r>
            <a:r>
              <a:rPr lang="en-US" dirty="0" err="1"/>
              <a:t>niet</a:t>
            </a:r>
            <a:r>
              <a:rPr lang="en-US" dirty="0"/>
              <a:t> </a:t>
            </a:r>
            <a:r>
              <a:rPr lang="en-US" dirty="0" err="1"/>
              <a:t>opgenomen</a:t>
            </a:r>
            <a:r>
              <a:rPr lang="en-US" dirty="0"/>
              <a:t> </a:t>
            </a:r>
            <a:r>
              <a:rPr lang="en-US" dirty="0" err="1"/>
              <a:t>isn</a:t>
            </a:r>
            <a:r>
              <a:rPr lang="en-US" dirty="0"/>
              <a:t> de </a:t>
            </a:r>
            <a:r>
              <a:rPr lang="en-US" dirty="0" err="1"/>
              <a:t>lijst</a:t>
            </a:r>
            <a:r>
              <a:rPr lang="en-US" dirty="0"/>
              <a:t> </a:t>
            </a:r>
            <a:r>
              <a:rPr lang="en-US" dirty="0" err="1"/>
              <a:t>voor</a:t>
            </a:r>
            <a:r>
              <a:rPr lang="en-US" dirty="0"/>
              <a:t> BK </a:t>
            </a:r>
            <a:r>
              <a:rPr lang="en-US" dirty="0" err="1"/>
              <a:t>toepassingen</a:t>
            </a:r>
            <a:endParaRPr lang="en-US" dirty="0"/>
          </a:p>
          <a:p>
            <a:pPr marL="181240" indent="-181240">
              <a:buFontTx/>
              <a:buChar char="-"/>
            </a:pPr>
            <a:r>
              <a:rPr lang="en-US" dirty="0" err="1"/>
              <a:t>Onuitvoerbare</a:t>
            </a:r>
            <a:r>
              <a:rPr lang="en-US" dirty="0"/>
              <a:t> </a:t>
            </a:r>
            <a:r>
              <a:rPr lang="en-US" dirty="0" err="1"/>
              <a:t>selectieve</a:t>
            </a:r>
            <a:r>
              <a:rPr lang="en-US" dirty="0"/>
              <a:t> </a:t>
            </a:r>
            <a:r>
              <a:rPr lang="en-US" dirty="0" err="1"/>
              <a:t>afgraving</a:t>
            </a:r>
            <a:r>
              <a:rPr lang="en-US" dirty="0"/>
              <a:t> (</a:t>
            </a:r>
            <a:r>
              <a:rPr lang="en-US" dirty="0" err="1"/>
              <a:t>geen</a:t>
            </a:r>
            <a:r>
              <a:rPr lang="en-US" dirty="0"/>
              <a:t> </a:t>
            </a:r>
            <a:r>
              <a:rPr lang="en-US" dirty="0" err="1"/>
              <a:t>apothekers</a:t>
            </a:r>
            <a:r>
              <a:rPr lang="en-US" dirty="0"/>
              <a:t>) </a:t>
            </a:r>
            <a:endParaRPr lang="nl-BE" dirty="0"/>
          </a:p>
          <a:p>
            <a:endParaRPr lang="nl-BE" dirty="0"/>
          </a:p>
        </p:txBody>
      </p:sp>
      <p:sp>
        <p:nvSpPr>
          <p:cNvPr id="4" name="Tijdelijke aanduiding voor dianummer 3"/>
          <p:cNvSpPr>
            <a:spLocks noGrp="1"/>
          </p:cNvSpPr>
          <p:nvPr>
            <p:ph type="sldNum" sz="quarter" idx="5"/>
          </p:nvPr>
        </p:nvSpPr>
        <p:spPr/>
        <p:txBody>
          <a:bodyPr/>
          <a:lstStyle/>
          <a:p>
            <a:fld id="{3F86764B-2E4D-4706-8FE1-73EDC3DDBFF6}" type="slidenum">
              <a:rPr lang="nl-BE" smtClean="0"/>
              <a:t>19</a:t>
            </a:fld>
            <a:endParaRPr lang="nl-BE"/>
          </a:p>
        </p:txBody>
      </p:sp>
    </p:spTree>
    <p:extLst>
      <p:ext uri="{BB962C8B-B14F-4D97-AF65-F5344CB8AC3E}">
        <p14:creationId xmlns:p14="http://schemas.microsoft.com/office/powerpoint/2010/main" val="2079274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181240" indent="-181240">
              <a:buFontTx/>
              <a:buChar char="-"/>
            </a:pPr>
            <a:endParaRPr lang="nl-BE"/>
          </a:p>
        </p:txBody>
      </p:sp>
      <p:sp>
        <p:nvSpPr>
          <p:cNvPr id="4" name="Tijdelijke aanduiding voor dianummer 3"/>
          <p:cNvSpPr>
            <a:spLocks noGrp="1"/>
          </p:cNvSpPr>
          <p:nvPr>
            <p:ph type="sldNum" sz="quarter" idx="5"/>
          </p:nvPr>
        </p:nvSpPr>
        <p:spPr/>
        <p:txBody>
          <a:bodyPr/>
          <a:lstStyle/>
          <a:p>
            <a:fld id="{1037D172-A71D-4EA6-9D30-7049DA59BEB5}" type="slidenum">
              <a:rPr lang="nl-BE" smtClean="0"/>
              <a:t>20</a:t>
            </a:fld>
            <a:endParaRPr lang="nl-BE"/>
          </a:p>
        </p:txBody>
      </p:sp>
    </p:spTree>
    <p:extLst>
      <p:ext uri="{BB962C8B-B14F-4D97-AF65-F5344CB8AC3E}">
        <p14:creationId xmlns:p14="http://schemas.microsoft.com/office/powerpoint/2010/main" val="31520713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fld id="{3F86764B-2E4D-4706-8FE1-73EDC3DDBFF6}" type="slidenum">
              <a:rPr lang="nl-BE" smtClean="0"/>
              <a:t>21</a:t>
            </a:fld>
            <a:endParaRPr lang="nl-BE"/>
          </a:p>
        </p:txBody>
      </p:sp>
    </p:spTree>
    <p:extLst>
      <p:ext uri="{BB962C8B-B14F-4D97-AF65-F5344CB8AC3E}">
        <p14:creationId xmlns:p14="http://schemas.microsoft.com/office/powerpoint/2010/main" val="24453779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a:t>919 voor PFAS zal dan kunnen als bodem en BBG</a:t>
            </a:r>
          </a:p>
          <a:p>
            <a:r>
              <a:rPr lang="nl-NL"/>
              <a:t>929 voor PFAS zal dan enkel kunnen als BBG</a:t>
            </a:r>
            <a:endParaRPr lang="nl-BE"/>
          </a:p>
        </p:txBody>
      </p:sp>
      <p:sp>
        <p:nvSpPr>
          <p:cNvPr id="4" name="Tijdelijke aanduiding voor dianummer 3"/>
          <p:cNvSpPr>
            <a:spLocks noGrp="1"/>
          </p:cNvSpPr>
          <p:nvPr>
            <p:ph type="sldNum" sz="quarter" idx="5"/>
          </p:nvPr>
        </p:nvSpPr>
        <p:spPr/>
        <p:txBody>
          <a:bodyPr/>
          <a:lstStyle/>
          <a:p>
            <a:fld id="{8BA9CC4F-3532-4799-8363-31C70F071946}" type="slidenum">
              <a:rPr lang="nl-BE" smtClean="0"/>
              <a:t>26</a:t>
            </a:fld>
            <a:endParaRPr lang="nl-BE"/>
          </a:p>
        </p:txBody>
      </p:sp>
    </p:spTree>
    <p:extLst>
      <p:ext uri="{BB962C8B-B14F-4D97-AF65-F5344CB8AC3E}">
        <p14:creationId xmlns:p14="http://schemas.microsoft.com/office/powerpoint/2010/main" val="29086197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fld id="{1037D172-A71D-4EA6-9D30-7049DA59BEB5}" type="slidenum">
              <a:rPr lang="nl-BE" smtClean="0"/>
              <a:t>27</a:t>
            </a:fld>
            <a:endParaRPr lang="nl-BE"/>
          </a:p>
        </p:txBody>
      </p:sp>
    </p:spTree>
    <p:extLst>
      <p:ext uri="{BB962C8B-B14F-4D97-AF65-F5344CB8AC3E}">
        <p14:creationId xmlns:p14="http://schemas.microsoft.com/office/powerpoint/2010/main" val="26898540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sz="2100">
                <a:sym typeface="Wingdings" panose="05000000000000000000" pitchFamily="2" charset="2"/>
              </a:rPr>
              <a:t>Groeve en graverijen – 2 types</a:t>
            </a:r>
          </a:p>
          <a:p>
            <a:pPr lvl="1"/>
            <a:r>
              <a:rPr lang="nl-NL" sz="1700"/>
              <a:t>Water in de groeve/graverij staat in direct contact met grondwater, of in direct contact met ander oppervlaktewaterlichaam</a:t>
            </a:r>
          </a:p>
          <a:p>
            <a:pPr lvl="1"/>
            <a:r>
              <a:rPr lang="nl-NL" sz="1700"/>
              <a:t>Geïsoleerde situatie, geen direct contact met grondwater of ander oppervlaktewaterlichaam</a:t>
            </a:r>
            <a:endParaRPr lang="nl-NL" sz="1700">
              <a:sym typeface="Wingdings" panose="05000000000000000000" pitchFamily="2" charset="2"/>
            </a:endParaRPr>
          </a:p>
          <a:p>
            <a:pPr lvl="1"/>
            <a:r>
              <a:rPr lang="nl-NL" sz="1700">
                <a:sym typeface="Wingdings" panose="05000000000000000000" pitchFamily="2" charset="2"/>
              </a:rPr>
              <a:t>Te bepalen door </a:t>
            </a:r>
            <a:r>
              <a:rPr lang="nl-NL" sz="1700" err="1">
                <a:sym typeface="Wingdings" panose="05000000000000000000" pitchFamily="2" charset="2"/>
              </a:rPr>
              <a:t>eBSD</a:t>
            </a:r>
            <a:r>
              <a:rPr lang="nl-NL" sz="1700">
                <a:sym typeface="Wingdings" panose="05000000000000000000" pitchFamily="2" charset="2"/>
              </a:rPr>
              <a:t> </a:t>
            </a:r>
            <a:r>
              <a:rPr lang="nl-NL" sz="1700" err="1"/>
              <a:t>adhv</a:t>
            </a:r>
            <a:r>
              <a:rPr lang="nl-NL" sz="1700"/>
              <a:t> Code van goede praktijk – studie van ontvangende groeve en graverij (OVAM 2013).</a:t>
            </a:r>
            <a:r>
              <a:rPr lang="nl-NL" sz="1700">
                <a:sym typeface="Wingdings" panose="05000000000000000000" pitchFamily="2" charset="2"/>
              </a:rPr>
              <a:t> </a:t>
            </a:r>
          </a:p>
          <a:p>
            <a:endParaRPr lang="nl-BE"/>
          </a:p>
        </p:txBody>
      </p:sp>
      <p:sp>
        <p:nvSpPr>
          <p:cNvPr id="4" name="Tijdelijke aanduiding voor dianummer 3"/>
          <p:cNvSpPr>
            <a:spLocks noGrp="1"/>
          </p:cNvSpPr>
          <p:nvPr>
            <p:ph type="sldNum" sz="quarter" idx="5"/>
          </p:nvPr>
        </p:nvSpPr>
        <p:spPr/>
        <p:txBody>
          <a:bodyPr/>
          <a:lstStyle/>
          <a:p>
            <a:fld id="{8BA9CC4F-3532-4799-8363-31C70F071946}" type="slidenum">
              <a:rPr lang="nl-BE" smtClean="0"/>
              <a:t>28</a:t>
            </a:fld>
            <a:endParaRPr lang="nl-BE"/>
          </a:p>
        </p:txBody>
      </p:sp>
    </p:spTree>
    <p:extLst>
      <p:ext uri="{BB962C8B-B14F-4D97-AF65-F5344CB8AC3E}">
        <p14:creationId xmlns:p14="http://schemas.microsoft.com/office/powerpoint/2010/main" val="294002985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secHead" preserve="1">
  <p:cSld name="1_Sectiekop">
    <p:spTree>
      <p:nvGrpSpPr>
        <p:cNvPr id="1" name=""/>
        <p:cNvGrpSpPr/>
        <p:nvPr/>
      </p:nvGrpSpPr>
      <p:grpSpPr>
        <a:xfrm>
          <a:off x="0" y="0"/>
          <a:ext cx="0" cy="0"/>
          <a:chOff x="0" y="0"/>
          <a:chExt cx="0" cy="0"/>
        </a:xfrm>
      </p:grpSpPr>
      <p:pic>
        <p:nvPicPr>
          <p:cNvPr id="9" name="Afbeelding 8" descr="Afbeelding met transport, lucht, buiten&#10;&#10;Beschrijving is gegenereerd met zeer hoge betrouwbaarheid">
            <a:extLst>
              <a:ext uri="{FF2B5EF4-FFF2-40B4-BE49-F238E27FC236}">
                <a16:creationId xmlns:a16="http://schemas.microsoft.com/office/drawing/2014/main" id="{E22FB748-B3C2-41B4-92B4-6C7FF04BC37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15240"/>
            <a:ext cx="12055487" cy="6858000"/>
          </a:xfrm>
          <a:prstGeom prst="rect">
            <a:avLst/>
          </a:prstGeom>
        </p:spPr>
      </p:pic>
      <p:sp>
        <p:nvSpPr>
          <p:cNvPr id="2" name="Titel 1">
            <a:extLst>
              <a:ext uri="{FF2B5EF4-FFF2-40B4-BE49-F238E27FC236}">
                <a16:creationId xmlns:a16="http://schemas.microsoft.com/office/drawing/2014/main" id="{8A4B2BA9-604A-49BA-8D51-94E42A62DBA5}"/>
              </a:ext>
            </a:extLst>
          </p:cNvPr>
          <p:cNvSpPr>
            <a:spLocks noGrp="1"/>
          </p:cNvSpPr>
          <p:nvPr>
            <p:ph type="title"/>
          </p:nvPr>
        </p:nvSpPr>
        <p:spPr>
          <a:xfrm>
            <a:off x="273050" y="1140780"/>
            <a:ext cx="4277479" cy="2852737"/>
          </a:xfrm>
        </p:spPr>
        <p:txBody>
          <a:bodyPr anchor="t"/>
          <a:lstStyle>
            <a:lvl1pPr>
              <a:defRPr sz="4500"/>
            </a:lvl1pPr>
          </a:lstStyle>
          <a:p>
            <a:r>
              <a:rPr lang="nl-NL"/>
              <a:t>Klik om stijl te bewerken</a:t>
            </a:r>
            <a:endParaRPr lang="nl-BE"/>
          </a:p>
        </p:txBody>
      </p:sp>
      <p:sp>
        <p:nvSpPr>
          <p:cNvPr id="3" name="Tijdelijke aanduiding voor tekst 2">
            <a:extLst>
              <a:ext uri="{FF2B5EF4-FFF2-40B4-BE49-F238E27FC236}">
                <a16:creationId xmlns:a16="http://schemas.microsoft.com/office/drawing/2014/main" id="{B7B4C5CB-3963-45E2-B512-78388CEE999E}"/>
              </a:ext>
            </a:extLst>
          </p:cNvPr>
          <p:cNvSpPr>
            <a:spLocks noGrp="1"/>
          </p:cNvSpPr>
          <p:nvPr>
            <p:ph type="body" idx="1"/>
          </p:nvPr>
        </p:nvSpPr>
        <p:spPr>
          <a:xfrm>
            <a:off x="850705" y="4118124"/>
            <a:ext cx="3796711" cy="915790"/>
          </a:xfrm>
        </p:spPr>
        <p:txBody>
          <a:bodyPr/>
          <a:lstStyle>
            <a:lvl1pPr marL="0" indent="0">
              <a:buNone/>
              <a:defRPr sz="1800">
                <a:solidFill>
                  <a:schemeClr val="accent1">
                    <a:lumMod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nl-NL"/>
              <a:t>Tekststijl van het model bewerken</a:t>
            </a:r>
          </a:p>
        </p:txBody>
      </p:sp>
      <p:sp>
        <p:nvSpPr>
          <p:cNvPr id="6" name="Tijdelijke aanduiding voor dianummer 5">
            <a:extLst>
              <a:ext uri="{FF2B5EF4-FFF2-40B4-BE49-F238E27FC236}">
                <a16:creationId xmlns:a16="http://schemas.microsoft.com/office/drawing/2014/main" id="{A7484F47-4B95-42C4-8634-C35157E4E0A8}"/>
              </a:ext>
            </a:extLst>
          </p:cNvPr>
          <p:cNvSpPr>
            <a:spLocks noGrp="1"/>
          </p:cNvSpPr>
          <p:nvPr>
            <p:ph type="sldNum" sz="quarter" idx="12"/>
          </p:nvPr>
        </p:nvSpPr>
        <p:spPr>
          <a:xfrm>
            <a:off x="10652288" y="6365777"/>
            <a:ext cx="499621" cy="374388"/>
          </a:xfrm>
          <a:prstGeom prst="rect">
            <a:avLst/>
          </a:prstGeom>
        </p:spPr>
        <p:txBody>
          <a:bodyPr/>
          <a:lstStyle/>
          <a:p>
            <a:fld id="{7A911662-BE22-413A-B62E-4D058A8DD1B4}" type="slidenum">
              <a:rPr lang="nl-BE" smtClean="0"/>
              <a:t>‹nr.›</a:t>
            </a:fld>
            <a:endParaRPr lang="nl-BE"/>
          </a:p>
        </p:txBody>
      </p:sp>
      <p:pic>
        <p:nvPicPr>
          <p:cNvPr id="10" name="Picture 2" descr="G:\GRINIS\_nazicht documenten Chris - AFBLIJVEN\GRONDBANK_CMYK(WEB).jpg">
            <a:extLst>
              <a:ext uri="{FF2B5EF4-FFF2-40B4-BE49-F238E27FC236}">
                <a16:creationId xmlns:a16="http://schemas.microsoft.com/office/drawing/2014/main" id="{E8183BEE-B145-4BB4-8BC8-47440A8F9A50}"/>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9687898" y="466479"/>
            <a:ext cx="2149263" cy="5241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06767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secHead" preserve="1">
  <p:cSld name="2_Sectiekop">
    <p:spTree>
      <p:nvGrpSpPr>
        <p:cNvPr id="1" name=""/>
        <p:cNvGrpSpPr/>
        <p:nvPr/>
      </p:nvGrpSpPr>
      <p:grpSpPr>
        <a:xfrm>
          <a:off x="0" y="0"/>
          <a:ext cx="0" cy="0"/>
          <a:chOff x="0" y="0"/>
          <a:chExt cx="0" cy="0"/>
        </a:xfrm>
      </p:grpSpPr>
      <p:pic>
        <p:nvPicPr>
          <p:cNvPr id="7" name="Afbeelding 6" descr="Afbeelding met grond, buiten, gebouw&#10;&#10;Beschrijving is gegenereerd met hoge betrouwbaarheid">
            <a:extLst>
              <a:ext uri="{FF2B5EF4-FFF2-40B4-BE49-F238E27FC236}">
                <a16:creationId xmlns:a16="http://schemas.microsoft.com/office/drawing/2014/main" id="{6A34F5BC-0061-47F9-94A6-AF412DC7E2A5}"/>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6287" t="1689" r="27567" b="-1689"/>
          <a:stretch/>
        </p:blipFill>
        <p:spPr>
          <a:xfrm>
            <a:off x="2" y="0"/>
            <a:ext cx="12468447" cy="6975834"/>
          </a:xfrm>
          <a:prstGeom prst="rect">
            <a:avLst/>
          </a:prstGeom>
        </p:spPr>
      </p:pic>
      <p:sp>
        <p:nvSpPr>
          <p:cNvPr id="2" name="Titel 1">
            <a:extLst>
              <a:ext uri="{FF2B5EF4-FFF2-40B4-BE49-F238E27FC236}">
                <a16:creationId xmlns:a16="http://schemas.microsoft.com/office/drawing/2014/main" id="{8A4B2BA9-604A-49BA-8D51-94E42A62DBA5}"/>
              </a:ext>
            </a:extLst>
          </p:cNvPr>
          <p:cNvSpPr>
            <a:spLocks noGrp="1"/>
          </p:cNvSpPr>
          <p:nvPr>
            <p:ph type="title"/>
          </p:nvPr>
        </p:nvSpPr>
        <p:spPr>
          <a:xfrm>
            <a:off x="6096002" y="414779"/>
            <a:ext cx="5450959" cy="2809188"/>
          </a:xfrm>
        </p:spPr>
        <p:txBody>
          <a:bodyPr anchor="ctr"/>
          <a:lstStyle>
            <a:lvl1pPr algn="ctr">
              <a:defRPr sz="4500">
                <a:solidFill>
                  <a:schemeClr val="bg1">
                    <a:lumMod val="75000"/>
                  </a:schemeClr>
                </a:solidFill>
              </a:defRPr>
            </a:lvl1pPr>
          </a:lstStyle>
          <a:p>
            <a:r>
              <a:rPr lang="nl-NL"/>
              <a:t>Klik om stijl te bewerken</a:t>
            </a:r>
            <a:endParaRPr lang="nl-BE"/>
          </a:p>
        </p:txBody>
      </p:sp>
      <p:sp>
        <p:nvSpPr>
          <p:cNvPr id="3" name="Tijdelijke aanduiding voor tekst 2">
            <a:extLst>
              <a:ext uri="{FF2B5EF4-FFF2-40B4-BE49-F238E27FC236}">
                <a16:creationId xmlns:a16="http://schemas.microsoft.com/office/drawing/2014/main" id="{B7B4C5CB-3963-45E2-B512-78388CEE999E}"/>
              </a:ext>
            </a:extLst>
          </p:cNvPr>
          <p:cNvSpPr>
            <a:spLocks noGrp="1"/>
          </p:cNvSpPr>
          <p:nvPr>
            <p:ph type="body" idx="1"/>
          </p:nvPr>
        </p:nvSpPr>
        <p:spPr>
          <a:xfrm>
            <a:off x="831851" y="4589465"/>
            <a:ext cx="10515600" cy="1500187"/>
          </a:xfrm>
        </p:spPr>
        <p:txBody>
          <a:bodyPr/>
          <a:lstStyle>
            <a:lvl1pPr marL="0" indent="0">
              <a:buNone/>
              <a:defRPr sz="1800">
                <a:solidFill>
                  <a:schemeClr val="accent1">
                    <a:lumMod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nl-NL"/>
              <a:t>Tekststijl van het model bewerken</a:t>
            </a:r>
          </a:p>
        </p:txBody>
      </p:sp>
      <p:sp>
        <p:nvSpPr>
          <p:cNvPr id="8" name="Trapezium 7">
            <a:extLst>
              <a:ext uri="{FF2B5EF4-FFF2-40B4-BE49-F238E27FC236}">
                <a16:creationId xmlns:a16="http://schemas.microsoft.com/office/drawing/2014/main" id="{AA4B4FDE-A214-46A8-8448-AE22453BF196}"/>
              </a:ext>
            </a:extLst>
          </p:cNvPr>
          <p:cNvSpPr/>
          <p:nvPr userDrawn="1"/>
        </p:nvSpPr>
        <p:spPr>
          <a:xfrm>
            <a:off x="10484632" y="6356350"/>
            <a:ext cx="645461" cy="501650"/>
          </a:xfrm>
          <a:prstGeom prst="trapezoid">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sz="1350"/>
          </a:p>
        </p:txBody>
      </p:sp>
      <p:sp>
        <p:nvSpPr>
          <p:cNvPr id="6" name="Tijdelijke aanduiding voor dianummer 5">
            <a:extLst>
              <a:ext uri="{FF2B5EF4-FFF2-40B4-BE49-F238E27FC236}">
                <a16:creationId xmlns:a16="http://schemas.microsoft.com/office/drawing/2014/main" id="{A7484F47-4B95-42C4-8634-C35157E4E0A8}"/>
              </a:ext>
            </a:extLst>
          </p:cNvPr>
          <p:cNvSpPr>
            <a:spLocks noGrp="1"/>
          </p:cNvSpPr>
          <p:nvPr>
            <p:ph type="sldNum" sz="quarter" idx="12"/>
          </p:nvPr>
        </p:nvSpPr>
        <p:spPr>
          <a:xfrm>
            <a:off x="10557552" y="6356350"/>
            <a:ext cx="499621" cy="374388"/>
          </a:xfrm>
          <a:prstGeom prst="rect">
            <a:avLst/>
          </a:prstGeom>
        </p:spPr>
        <p:txBody>
          <a:bodyPr anchor="ctr"/>
          <a:lstStyle>
            <a:lvl1pPr algn="ctr">
              <a:defRPr/>
            </a:lvl1pPr>
          </a:lstStyle>
          <a:p>
            <a:fld id="{7A911662-BE22-413A-B62E-4D058A8DD1B4}" type="slidenum">
              <a:rPr lang="nl-BE" smtClean="0"/>
              <a:pPr/>
              <a:t>‹nr.›</a:t>
            </a:fld>
            <a:endParaRPr lang="nl-BE"/>
          </a:p>
        </p:txBody>
      </p:sp>
    </p:spTree>
    <p:extLst>
      <p:ext uri="{BB962C8B-B14F-4D97-AF65-F5344CB8AC3E}">
        <p14:creationId xmlns:p14="http://schemas.microsoft.com/office/powerpoint/2010/main" val="5869413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AFBE722-2A64-43B8-8B49-E570C5F00E1E}"/>
              </a:ext>
            </a:extLst>
          </p:cNvPr>
          <p:cNvSpPr>
            <a:spLocks noGrp="1"/>
          </p:cNvSpPr>
          <p:nvPr>
            <p:ph type="ctrTitle"/>
          </p:nvPr>
        </p:nvSpPr>
        <p:spPr>
          <a:xfrm>
            <a:off x="1524000" y="1122363"/>
            <a:ext cx="9144000" cy="2387600"/>
          </a:xfrm>
        </p:spPr>
        <p:txBody>
          <a:bodyPr anchor="b"/>
          <a:lstStyle>
            <a:lvl1pPr algn="ctr">
              <a:defRPr sz="4500"/>
            </a:lvl1pPr>
          </a:lstStyle>
          <a:p>
            <a:r>
              <a:rPr lang="nl-NL"/>
              <a:t>Klik om stijl te bewerken</a:t>
            </a:r>
            <a:endParaRPr lang="nl-BE"/>
          </a:p>
        </p:txBody>
      </p:sp>
      <p:sp>
        <p:nvSpPr>
          <p:cNvPr id="3" name="Ondertitel 2">
            <a:extLst>
              <a:ext uri="{FF2B5EF4-FFF2-40B4-BE49-F238E27FC236}">
                <a16:creationId xmlns:a16="http://schemas.microsoft.com/office/drawing/2014/main" id="{6179F18D-2F69-4C27-BECD-B1A9AF5F5F73}"/>
              </a:ext>
            </a:extLst>
          </p:cNvPr>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nl-NL"/>
              <a:t>Klikken om de ondertitelstijl van het model te bewerken</a:t>
            </a:r>
            <a:endParaRPr lang="nl-BE"/>
          </a:p>
        </p:txBody>
      </p:sp>
      <p:sp>
        <p:nvSpPr>
          <p:cNvPr id="6" name="Tijdelijke aanduiding voor dianummer 5">
            <a:extLst>
              <a:ext uri="{FF2B5EF4-FFF2-40B4-BE49-F238E27FC236}">
                <a16:creationId xmlns:a16="http://schemas.microsoft.com/office/drawing/2014/main" id="{BCBA7A4B-7B15-40A9-9965-747D5AA7E89C}"/>
              </a:ext>
            </a:extLst>
          </p:cNvPr>
          <p:cNvSpPr>
            <a:spLocks noGrp="1"/>
          </p:cNvSpPr>
          <p:nvPr>
            <p:ph type="sldNum" sz="quarter" idx="12"/>
          </p:nvPr>
        </p:nvSpPr>
        <p:spPr>
          <a:xfrm>
            <a:off x="10591036" y="6356350"/>
            <a:ext cx="643003" cy="501650"/>
          </a:xfrm>
          <a:prstGeom prst="rect">
            <a:avLst/>
          </a:prstGeom>
        </p:spPr>
        <p:txBody>
          <a:bodyPr anchor="ctr"/>
          <a:lstStyle>
            <a:lvl1pPr algn="ctr">
              <a:defRPr/>
            </a:lvl1pPr>
          </a:lstStyle>
          <a:p>
            <a:fld id="{7A911662-BE22-413A-B62E-4D058A8DD1B4}" type="slidenum">
              <a:rPr lang="nl-BE" smtClean="0"/>
              <a:pPr/>
              <a:t>‹nr.›</a:t>
            </a:fld>
            <a:endParaRPr lang="nl-BE"/>
          </a:p>
        </p:txBody>
      </p:sp>
    </p:spTree>
    <p:extLst>
      <p:ext uri="{BB962C8B-B14F-4D97-AF65-F5344CB8AC3E}">
        <p14:creationId xmlns:p14="http://schemas.microsoft.com/office/powerpoint/2010/main" val="30163512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3F77375-5655-4A64-B853-FD5F2A1377DD}"/>
              </a:ext>
            </a:extLst>
          </p:cNvPr>
          <p:cNvSpPr>
            <a:spLocks noGrp="1"/>
          </p:cNvSpPr>
          <p:nvPr>
            <p:ph type="title"/>
          </p:nvPr>
        </p:nvSpPr>
        <p:spPr>
          <a:xfrm>
            <a:off x="838200" y="365127"/>
            <a:ext cx="10515600" cy="920209"/>
          </a:xfrm>
        </p:spPr>
        <p:txBody>
          <a:bodyPr/>
          <a:lstStyle/>
          <a:p>
            <a:r>
              <a:rPr lang="nl-NL"/>
              <a:t>Klik om stijl te bewerken</a:t>
            </a:r>
            <a:endParaRPr lang="nl-BE"/>
          </a:p>
        </p:txBody>
      </p:sp>
      <p:sp>
        <p:nvSpPr>
          <p:cNvPr id="3" name="Tijdelijke aanduiding voor inhoud 2">
            <a:extLst>
              <a:ext uri="{FF2B5EF4-FFF2-40B4-BE49-F238E27FC236}">
                <a16:creationId xmlns:a16="http://schemas.microsoft.com/office/drawing/2014/main" id="{0EBEBF75-718A-4775-B4F3-7240CFF08CA5}"/>
              </a:ext>
            </a:extLst>
          </p:cNvPr>
          <p:cNvSpPr>
            <a:spLocks noGrp="1"/>
          </p:cNvSpPr>
          <p:nvPr>
            <p:ph idx="1" hasCustomPrompt="1"/>
          </p:nvPr>
        </p:nvSpPr>
        <p:spPr>
          <a:xfrm>
            <a:off x="838200" y="1544128"/>
            <a:ext cx="10515600" cy="4777201"/>
          </a:xfrm>
        </p:spPr>
        <p:txBody>
          <a:bodyPr/>
          <a:lstStyle>
            <a:lvl1pPr>
              <a:defRPr>
                <a:solidFill>
                  <a:schemeClr val="tx1"/>
                </a:solidFill>
              </a:defRPr>
            </a:lvl1pPr>
            <a:lvl2pPr marL="514350" indent="-171450">
              <a:buFont typeface="Wingdings" panose="05000000000000000000" pitchFamily="2" charset="2"/>
              <a:buChar char="Ø"/>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nl-NL"/>
              <a:t>Tekststijl van het model bewerken</a:t>
            </a:r>
          </a:p>
          <a:p>
            <a:pPr lvl="1"/>
            <a:r>
              <a:rPr lang="nl-NL"/>
              <a:t> Tweede niveau</a:t>
            </a:r>
          </a:p>
          <a:p>
            <a:pPr lvl="2"/>
            <a:r>
              <a:rPr lang="nl-NL"/>
              <a:t>Derde niveau</a:t>
            </a:r>
          </a:p>
          <a:p>
            <a:pPr lvl="3"/>
            <a:r>
              <a:rPr lang="nl-NL"/>
              <a:t>Vierde niveau</a:t>
            </a:r>
          </a:p>
          <a:p>
            <a:pPr lvl="4"/>
            <a:r>
              <a:rPr lang="nl-NL"/>
              <a:t>Vijfde niveau</a:t>
            </a:r>
            <a:endParaRPr lang="nl-BE"/>
          </a:p>
        </p:txBody>
      </p:sp>
      <p:sp>
        <p:nvSpPr>
          <p:cNvPr id="6" name="Tijdelijke aanduiding voor dianummer 5">
            <a:extLst>
              <a:ext uri="{FF2B5EF4-FFF2-40B4-BE49-F238E27FC236}">
                <a16:creationId xmlns:a16="http://schemas.microsoft.com/office/drawing/2014/main" id="{59BFE2B5-07D6-4C8D-B6A7-837582DC40B2}"/>
              </a:ext>
            </a:extLst>
          </p:cNvPr>
          <p:cNvSpPr>
            <a:spLocks noGrp="1"/>
          </p:cNvSpPr>
          <p:nvPr>
            <p:ph type="sldNum" sz="quarter" idx="12"/>
          </p:nvPr>
        </p:nvSpPr>
        <p:spPr>
          <a:xfrm>
            <a:off x="10605027" y="6321329"/>
            <a:ext cx="581416" cy="409575"/>
          </a:xfrm>
          <a:prstGeom prst="rect">
            <a:avLst/>
          </a:prstGeom>
        </p:spPr>
        <p:txBody>
          <a:bodyPr anchor="ctr"/>
          <a:lstStyle>
            <a:lvl1pPr algn="ctr">
              <a:defRPr/>
            </a:lvl1pPr>
          </a:lstStyle>
          <a:p>
            <a:fld id="{7A911662-BE22-413A-B62E-4D058A8DD1B4}" type="slidenum">
              <a:rPr lang="nl-BE" smtClean="0"/>
              <a:pPr/>
              <a:t>‹nr.›</a:t>
            </a:fld>
            <a:endParaRPr lang="nl-BE"/>
          </a:p>
        </p:txBody>
      </p:sp>
    </p:spTree>
    <p:extLst>
      <p:ext uri="{BB962C8B-B14F-4D97-AF65-F5344CB8AC3E}">
        <p14:creationId xmlns:p14="http://schemas.microsoft.com/office/powerpoint/2010/main" val="3355966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C65409B-2718-43A8-B894-E745EDF468A2}"/>
              </a:ext>
            </a:extLst>
          </p:cNvPr>
          <p:cNvSpPr>
            <a:spLocks noGrp="1"/>
          </p:cNvSpPr>
          <p:nvPr>
            <p:ph type="title"/>
          </p:nvPr>
        </p:nvSpPr>
        <p:spPr/>
        <p:txBody>
          <a:bodyPr/>
          <a:lstStyle/>
          <a:p>
            <a:r>
              <a:rPr lang="nl-NL"/>
              <a:t>Klik om stijl te bewerken</a:t>
            </a:r>
            <a:endParaRPr lang="nl-BE"/>
          </a:p>
        </p:txBody>
      </p:sp>
      <p:sp>
        <p:nvSpPr>
          <p:cNvPr id="3" name="Tijdelijke aanduiding voor inhoud 2">
            <a:extLst>
              <a:ext uri="{FF2B5EF4-FFF2-40B4-BE49-F238E27FC236}">
                <a16:creationId xmlns:a16="http://schemas.microsoft.com/office/drawing/2014/main" id="{E1AF7737-66E1-4D78-9459-BFEFD2AB3289}"/>
              </a:ext>
            </a:extLst>
          </p:cNvPr>
          <p:cNvSpPr>
            <a:spLocks noGrp="1"/>
          </p:cNvSpPr>
          <p:nvPr>
            <p:ph sz="half" idx="1"/>
          </p:nvPr>
        </p:nvSpPr>
        <p:spPr>
          <a:xfrm>
            <a:off x="838200" y="1825625"/>
            <a:ext cx="5181600" cy="43513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inhoud 3">
            <a:extLst>
              <a:ext uri="{FF2B5EF4-FFF2-40B4-BE49-F238E27FC236}">
                <a16:creationId xmlns:a16="http://schemas.microsoft.com/office/drawing/2014/main" id="{5F1A9472-A930-46AE-BA5B-A4EAF8DBAEC2}"/>
              </a:ext>
            </a:extLst>
          </p:cNvPr>
          <p:cNvSpPr>
            <a:spLocks noGrp="1"/>
          </p:cNvSpPr>
          <p:nvPr>
            <p:ph sz="half" idx="2"/>
          </p:nvPr>
        </p:nvSpPr>
        <p:spPr>
          <a:xfrm>
            <a:off x="6172200" y="1825625"/>
            <a:ext cx="5181600" cy="43513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7" name="Tijdelijke aanduiding voor dianummer 6">
            <a:extLst>
              <a:ext uri="{FF2B5EF4-FFF2-40B4-BE49-F238E27FC236}">
                <a16:creationId xmlns:a16="http://schemas.microsoft.com/office/drawing/2014/main" id="{246B1EDF-7B47-40D5-9CAC-FF87CF837AAD}"/>
              </a:ext>
            </a:extLst>
          </p:cNvPr>
          <p:cNvSpPr>
            <a:spLocks noGrp="1"/>
          </p:cNvSpPr>
          <p:nvPr>
            <p:ph type="sldNum" sz="quarter" idx="12"/>
          </p:nvPr>
        </p:nvSpPr>
        <p:spPr>
          <a:xfrm>
            <a:off x="10661716" y="6356353"/>
            <a:ext cx="490195" cy="214131"/>
          </a:xfrm>
          <a:prstGeom prst="rect">
            <a:avLst/>
          </a:prstGeom>
        </p:spPr>
        <p:txBody>
          <a:bodyPr/>
          <a:lstStyle/>
          <a:p>
            <a:fld id="{7A911662-BE22-413A-B62E-4D058A8DD1B4}" type="slidenum">
              <a:rPr lang="nl-BE" smtClean="0"/>
              <a:t>‹nr.›</a:t>
            </a:fld>
            <a:endParaRPr lang="nl-BE"/>
          </a:p>
        </p:txBody>
      </p:sp>
    </p:spTree>
    <p:extLst>
      <p:ext uri="{BB962C8B-B14F-4D97-AF65-F5344CB8AC3E}">
        <p14:creationId xmlns:p14="http://schemas.microsoft.com/office/powerpoint/2010/main" val="7197021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51B0832-3B99-4842-9725-CDF151B63CE1}"/>
              </a:ext>
            </a:extLst>
          </p:cNvPr>
          <p:cNvSpPr>
            <a:spLocks noGrp="1"/>
          </p:cNvSpPr>
          <p:nvPr>
            <p:ph type="title"/>
          </p:nvPr>
        </p:nvSpPr>
        <p:spPr>
          <a:xfrm>
            <a:off x="839788" y="365128"/>
            <a:ext cx="10515600" cy="959820"/>
          </a:xfrm>
        </p:spPr>
        <p:txBody>
          <a:bodyPr/>
          <a:lstStyle/>
          <a:p>
            <a:r>
              <a:rPr lang="nl-NL"/>
              <a:t>Klik om stijl te bewerken</a:t>
            </a:r>
            <a:endParaRPr lang="nl-BE"/>
          </a:p>
        </p:txBody>
      </p:sp>
      <p:sp>
        <p:nvSpPr>
          <p:cNvPr id="3" name="Tijdelijke aanduiding voor tekst 2">
            <a:extLst>
              <a:ext uri="{FF2B5EF4-FFF2-40B4-BE49-F238E27FC236}">
                <a16:creationId xmlns:a16="http://schemas.microsoft.com/office/drawing/2014/main" id="{59A7E3E3-63DF-44D3-959C-6168EBBC0712}"/>
              </a:ext>
            </a:extLst>
          </p:cNvPr>
          <p:cNvSpPr>
            <a:spLocks noGrp="1"/>
          </p:cNvSpPr>
          <p:nvPr>
            <p:ph type="body" idx="1"/>
          </p:nvPr>
        </p:nvSpPr>
        <p:spPr>
          <a:xfrm>
            <a:off x="862013" y="1434728"/>
            <a:ext cx="5157787" cy="492870"/>
          </a:xfrm>
        </p:spPr>
        <p:txBody>
          <a:bodyPr anchor="b"/>
          <a:lstStyle>
            <a:lvl1pPr marL="0" indent="0">
              <a:buNone/>
              <a:defRPr sz="1800" b="1">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nl-NL"/>
              <a:t>Tekststijl van het model bewerken</a:t>
            </a:r>
          </a:p>
        </p:txBody>
      </p:sp>
      <p:sp>
        <p:nvSpPr>
          <p:cNvPr id="4" name="Tijdelijke aanduiding voor inhoud 3">
            <a:extLst>
              <a:ext uri="{FF2B5EF4-FFF2-40B4-BE49-F238E27FC236}">
                <a16:creationId xmlns:a16="http://schemas.microsoft.com/office/drawing/2014/main" id="{737D6C4D-25A3-4655-A8E3-109F6FDF3BB8}"/>
              </a:ext>
            </a:extLst>
          </p:cNvPr>
          <p:cNvSpPr>
            <a:spLocks noGrp="1"/>
          </p:cNvSpPr>
          <p:nvPr>
            <p:ph sz="half" idx="2" hasCustomPrompt="1"/>
          </p:nvPr>
        </p:nvSpPr>
        <p:spPr>
          <a:xfrm>
            <a:off x="839789" y="2174033"/>
            <a:ext cx="5157787" cy="4015630"/>
          </a:xfrm>
        </p:spPr>
        <p:txBody>
          <a:bodyPr/>
          <a:lstStyle>
            <a:lvl1pPr>
              <a:defRPr>
                <a:solidFill>
                  <a:schemeClr val="tx1"/>
                </a:solidFill>
              </a:defRPr>
            </a:lvl1pPr>
            <a:lvl2pPr marL="514350" indent="-171450">
              <a:buFont typeface="Wingdings" panose="05000000000000000000" pitchFamily="2" charset="2"/>
              <a:buChar char="Ø"/>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nl-NL"/>
              <a:t>Tekststijl van het model bewerken</a:t>
            </a:r>
          </a:p>
          <a:p>
            <a:pPr lvl="1"/>
            <a:r>
              <a:rPr lang="nl-NL"/>
              <a:t> Tweede niveau</a:t>
            </a:r>
          </a:p>
          <a:p>
            <a:pPr lvl="2"/>
            <a:r>
              <a:rPr lang="nl-NL"/>
              <a:t>Derde niveau</a:t>
            </a:r>
          </a:p>
          <a:p>
            <a:pPr lvl="3"/>
            <a:r>
              <a:rPr lang="nl-NL"/>
              <a:t>Vierde niveau</a:t>
            </a:r>
          </a:p>
          <a:p>
            <a:pPr lvl="4"/>
            <a:r>
              <a:rPr lang="nl-NL"/>
              <a:t>Vijfde niveau</a:t>
            </a:r>
            <a:endParaRPr lang="nl-BE"/>
          </a:p>
        </p:txBody>
      </p:sp>
      <p:sp>
        <p:nvSpPr>
          <p:cNvPr id="5" name="Tijdelijke aanduiding voor tekst 4">
            <a:extLst>
              <a:ext uri="{FF2B5EF4-FFF2-40B4-BE49-F238E27FC236}">
                <a16:creationId xmlns:a16="http://schemas.microsoft.com/office/drawing/2014/main" id="{225A85D8-3787-4F89-A885-D08ADD8BD893}"/>
              </a:ext>
            </a:extLst>
          </p:cNvPr>
          <p:cNvSpPr>
            <a:spLocks noGrp="1"/>
          </p:cNvSpPr>
          <p:nvPr>
            <p:ph type="body" sz="quarter" idx="3"/>
          </p:nvPr>
        </p:nvSpPr>
        <p:spPr>
          <a:xfrm>
            <a:off x="6172201" y="1434728"/>
            <a:ext cx="5183188" cy="492870"/>
          </a:xfrm>
        </p:spPr>
        <p:txBody>
          <a:bodyPr anchor="b"/>
          <a:lstStyle>
            <a:lvl1pPr marL="0" indent="0">
              <a:buNone/>
              <a:defRPr sz="1800" b="1">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nl-NL"/>
              <a:t>Tekststijl van het model bewerken</a:t>
            </a:r>
          </a:p>
        </p:txBody>
      </p:sp>
      <p:sp>
        <p:nvSpPr>
          <p:cNvPr id="6" name="Tijdelijke aanduiding voor inhoud 5">
            <a:extLst>
              <a:ext uri="{FF2B5EF4-FFF2-40B4-BE49-F238E27FC236}">
                <a16:creationId xmlns:a16="http://schemas.microsoft.com/office/drawing/2014/main" id="{8F2F7F37-EDFB-487B-AF72-74AB98B2758E}"/>
              </a:ext>
            </a:extLst>
          </p:cNvPr>
          <p:cNvSpPr>
            <a:spLocks noGrp="1"/>
          </p:cNvSpPr>
          <p:nvPr>
            <p:ph sz="quarter" idx="4" hasCustomPrompt="1"/>
          </p:nvPr>
        </p:nvSpPr>
        <p:spPr>
          <a:xfrm>
            <a:off x="6172201" y="2174033"/>
            <a:ext cx="5183188" cy="4015630"/>
          </a:xfrm>
        </p:spPr>
        <p:txBody>
          <a:bodyPr/>
          <a:lstStyle>
            <a:lvl1pPr>
              <a:defRPr>
                <a:solidFill>
                  <a:schemeClr val="tx1"/>
                </a:solidFill>
              </a:defRPr>
            </a:lvl1pPr>
            <a:lvl2pPr marL="514350" indent="-171450">
              <a:buFont typeface="Wingdings" panose="05000000000000000000" pitchFamily="2" charset="2"/>
              <a:buChar char="Ø"/>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nl-NL"/>
              <a:t>Tekststijl van het model bewerken</a:t>
            </a:r>
          </a:p>
          <a:p>
            <a:pPr lvl="1"/>
            <a:r>
              <a:rPr lang="nl-NL"/>
              <a:t> Tweede niveau</a:t>
            </a:r>
          </a:p>
          <a:p>
            <a:pPr lvl="2"/>
            <a:r>
              <a:rPr lang="nl-NL"/>
              <a:t>Derde niveau</a:t>
            </a:r>
          </a:p>
          <a:p>
            <a:pPr lvl="3"/>
            <a:r>
              <a:rPr lang="nl-NL"/>
              <a:t>Vierde niveau</a:t>
            </a:r>
          </a:p>
          <a:p>
            <a:pPr lvl="4"/>
            <a:r>
              <a:rPr lang="nl-NL"/>
              <a:t>Vijfde niveau</a:t>
            </a:r>
            <a:endParaRPr lang="nl-BE"/>
          </a:p>
        </p:txBody>
      </p:sp>
      <p:sp>
        <p:nvSpPr>
          <p:cNvPr id="9" name="Tijdelijke aanduiding voor dianummer 8">
            <a:extLst>
              <a:ext uri="{FF2B5EF4-FFF2-40B4-BE49-F238E27FC236}">
                <a16:creationId xmlns:a16="http://schemas.microsoft.com/office/drawing/2014/main" id="{E4A2A513-212F-4739-9B56-BA4C080DFE18}"/>
              </a:ext>
            </a:extLst>
          </p:cNvPr>
          <p:cNvSpPr>
            <a:spLocks noGrp="1"/>
          </p:cNvSpPr>
          <p:nvPr>
            <p:ph type="sldNum" sz="quarter" idx="12"/>
          </p:nvPr>
        </p:nvSpPr>
        <p:spPr>
          <a:xfrm>
            <a:off x="10661715" y="6400802"/>
            <a:ext cx="471343" cy="320511"/>
          </a:xfrm>
          <a:prstGeom prst="rect">
            <a:avLst/>
          </a:prstGeom>
        </p:spPr>
        <p:txBody>
          <a:bodyPr/>
          <a:lstStyle/>
          <a:p>
            <a:fld id="{7A911662-BE22-413A-B62E-4D058A8DD1B4}" type="slidenum">
              <a:rPr lang="nl-BE" smtClean="0"/>
              <a:t>‹nr.›</a:t>
            </a:fld>
            <a:endParaRPr lang="nl-BE"/>
          </a:p>
        </p:txBody>
      </p:sp>
    </p:spTree>
    <p:extLst>
      <p:ext uri="{BB962C8B-B14F-4D97-AF65-F5344CB8AC3E}">
        <p14:creationId xmlns:p14="http://schemas.microsoft.com/office/powerpoint/2010/main" val="28235585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D618042-3876-48D4-941C-F54A77B85A28}"/>
              </a:ext>
            </a:extLst>
          </p:cNvPr>
          <p:cNvSpPr>
            <a:spLocks noGrp="1"/>
          </p:cNvSpPr>
          <p:nvPr>
            <p:ph type="title"/>
          </p:nvPr>
        </p:nvSpPr>
        <p:spPr/>
        <p:txBody>
          <a:bodyPr/>
          <a:lstStyle/>
          <a:p>
            <a:r>
              <a:rPr lang="nl-NL"/>
              <a:t>Klik om stijl te bewerken</a:t>
            </a:r>
            <a:endParaRPr lang="nl-BE"/>
          </a:p>
        </p:txBody>
      </p:sp>
      <p:sp>
        <p:nvSpPr>
          <p:cNvPr id="5" name="Tijdelijke aanduiding voor dianummer 4">
            <a:extLst>
              <a:ext uri="{FF2B5EF4-FFF2-40B4-BE49-F238E27FC236}">
                <a16:creationId xmlns:a16="http://schemas.microsoft.com/office/drawing/2014/main" id="{C6599616-A90B-495E-932C-6AF18EA33B78}"/>
              </a:ext>
            </a:extLst>
          </p:cNvPr>
          <p:cNvSpPr>
            <a:spLocks noGrp="1"/>
          </p:cNvSpPr>
          <p:nvPr>
            <p:ph type="sldNum" sz="quarter" idx="12"/>
          </p:nvPr>
        </p:nvSpPr>
        <p:spPr>
          <a:xfrm>
            <a:off x="10642863" y="6410228"/>
            <a:ext cx="480767" cy="311248"/>
          </a:xfrm>
          <a:prstGeom prst="rect">
            <a:avLst/>
          </a:prstGeom>
        </p:spPr>
        <p:txBody>
          <a:bodyPr/>
          <a:lstStyle/>
          <a:p>
            <a:fld id="{7A911662-BE22-413A-B62E-4D058A8DD1B4}" type="slidenum">
              <a:rPr lang="nl-BE" smtClean="0"/>
              <a:t>‹nr.›</a:t>
            </a:fld>
            <a:endParaRPr lang="nl-BE"/>
          </a:p>
        </p:txBody>
      </p:sp>
    </p:spTree>
    <p:extLst>
      <p:ext uri="{BB962C8B-B14F-4D97-AF65-F5344CB8AC3E}">
        <p14:creationId xmlns:p14="http://schemas.microsoft.com/office/powerpoint/2010/main" val="13866193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4" name="Tijdelijke aanduiding voor dianummer 3">
            <a:extLst>
              <a:ext uri="{FF2B5EF4-FFF2-40B4-BE49-F238E27FC236}">
                <a16:creationId xmlns:a16="http://schemas.microsoft.com/office/drawing/2014/main" id="{2DBCB2B8-C812-43F0-BCBD-2848BF99B8D7}"/>
              </a:ext>
            </a:extLst>
          </p:cNvPr>
          <p:cNvSpPr>
            <a:spLocks noGrp="1"/>
          </p:cNvSpPr>
          <p:nvPr>
            <p:ph type="sldNum" sz="quarter" idx="12"/>
          </p:nvPr>
        </p:nvSpPr>
        <p:spPr>
          <a:xfrm>
            <a:off x="10642861" y="6372520"/>
            <a:ext cx="518475" cy="485480"/>
          </a:xfrm>
          <a:prstGeom prst="rect">
            <a:avLst/>
          </a:prstGeom>
        </p:spPr>
        <p:txBody>
          <a:bodyPr/>
          <a:lstStyle/>
          <a:p>
            <a:fld id="{7A911662-BE22-413A-B62E-4D058A8DD1B4}" type="slidenum">
              <a:rPr lang="nl-BE" smtClean="0"/>
              <a:t>‹nr.›</a:t>
            </a:fld>
            <a:endParaRPr lang="nl-BE"/>
          </a:p>
        </p:txBody>
      </p:sp>
    </p:spTree>
    <p:extLst>
      <p:ext uri="{BB962C8B-B14F-4D97-AF65-F5344CB8AC3E}">
        <p14:creationId xmlns:p14="http://schemas.microsoft.com/office/powerpoint/2010/main" val="18852497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5247A11-81E3-4CED-8B46-A53C7430AAC5}"/>
              </a:ext>
            </a:extLst>
          </p:cNvPr>
          <p:cNvSpPr>
            <a:spLocks noGrp="1"/>
          </p:cNvSpPr>
          <p:nvPr>
            <p:ph type="title"/>
          </p:nvPr>
        </p:nvSpPr>
        <p:spPr>
          <a:xfrm>
            <a:off x="839788" y="457200"/>
            <a:ext cx="3932237" cy="1600200"/>
          </a:xfrm>
        </p:spPr>
        <p:txBody>
          <a:bodyPr anchor="b"/>
          <a:lstStyle>
            <a:lvl1pPr>
              <a:defRPr sz="2400"/>
            </a:lvl1pPr>
          </a:lstStyle>
          <a:p>
            <a:r>
              <a:rPr lang="nl-NL"/>
              <a:t>Klik om stijl te bewerken</a:t>
            </a:r>
            <a:endParaRPr lang="nl-BE"/>
          </a:p>
        </p:txBody>
      </p:sp>
      <p:sp>
        <p:nvSpPr>
          <p:cNvPr id="3" name="Tijdelijke aanduiding voor inhoud 2">
            <a:extLst>
              <a:ext uri="{FF2B5EF4-FFF2-40B4-BE49-F238E27FC236}">
                <a16:creationId xmlns:a16="http://schemas.microsoft.com/office/drawing/2014/main" id="{C09FA3F8-9E2C-41A9-B8B7-EE3C3272F7B5}"/>
              </a:ext>
            </a:extLst>
          </p:cNvPr>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tekst 3">
            <a:extLst>
              <a:ext uri="{FF2B5EF4-FFF2-40B4-BE49-F238E27FC236}">
                <a16:creationId xmlns:a16="http://schemas.microsoft.com/office/drawing/2014/main" id="{420446E2-E842-41C4-AD8B-CC2FE2DF8DB2}"/>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nl-NL"/>
              <a:t>Tekststijl van het model bewerken</a:t>
            </a:r>
          </a:p>
        </p:txBody>
      </p:sp>
      <p:sp>
        <p:nvSpPr>
          <p:cNvPr id="7" name="Tijdelijke aanduiding voor dianummer 6">
            <a:extLst>
              <a:ext uri="{FF2B5EF4-FFF2-40B4-BE49-F238E27FC236}">
                <a16:creationId xmlns:a16="http://schemas.microsoft.com/office/drawing/2014/main" id="{3299FF89-92B9-4235-B3EF-D5DCDDCA0AB7}"/>
              </a:ext>
            </a:extLst>
          </p:cNvPr>
          <p:cNvSpPr>
            <a:spLocks noGrp="1"/>
          </p:cNvSpPr>
          <p:nvPr>
            <p:ph type="sldNum" sz="quarter" idx="12"/>
          </p:nvPr>
        </p:nvSpPr>
        <p:spPr>
          <a:xfrm>
            <a:off x="10661715" y="6381948"/>
            <a:ext cx="527903" cy="405353"/>
          </a:xfrm>
          <a:prstGeom prst="rect">
            <a:avLst/>
          </a:prstGeom>
        </p:spPr>
        <p:txBody>
          <a:bodyPr/>
          <a:lstStyle/>
          <a:p>
            <a:fld id="{7A911662-BE22-413A-B62E-4D058A8DD1B4}" type="slidenum">
              <a:rPr lang="nl-BE" smtClean="0"/>
              <a:t>‹nr.›</a:t>
            </a:fld>
            <a:endParaRPr lang="nl-BE"/>
          </a:p>
        </p:txBody>
      </p:sp>
    </p:spTree>
    <p:extLst>
      <p:ext uri="{BB962C8B-B14F-4D97-AF65-F5344CB8AC3E}">
        <p14:creationId xmlns:p14="http://schemas.microsoft.com/office/powerpoint/2010/main" val="20762075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7AB7C27-9DD9-4C78-95BD-87025DD5A9E4}"/>
              </a:ext>
            </a:extLst>
          </p:cNvPr>
          <p:cNvSpPr>
            <a:spLocks noGrp="1"/>
          </p:cNvSpPr>
          <p:nvPr>
            <p:ph type="title"/>
          </p:nvPr>
        </p:nvSpPr>
        <p:spPr>
          <a:xfrm>
            <a:off x="839788" y="457200"/>
            <a:ext cx="3932237" cy="1600200"/>
          </a:xfrm>
        </p:spPr>
        <p:txBody>
          <a:bodyPr anchor="b"/>
          <a:lstStyle>
            <a:lvl1pPr>
              <a:defRPr sz="2400"/>
            </a:lvl1pPr>
          </a:lstStyle>
          <a:p>
            <a:r>
              <a:rPr lang="nl-NL"/>
              <a:t>Klik om stijl te bewerken</a:t>
            </a:r>
            <a:endParaRPr lang="nl-BE"/>
          </a:p>
        </p:txBody>
      </p:sp>
      <p:sp>
        <p:nvSpPr>
          <p:cNvPr id="3" name="Tijdelijke aanduiding voor afbeelding 2">
            <a:extLst>
              <a:ext uri="{FF2B5EF4-FFF2-40B4-BE49-F238E27FC236}">
                <a16:creationId xmlns:a16="http://schemas.microsoft.com/office/drawing/2014/main" id="{0691A2E4-8BE9-4946-BBBD-30D15D592478}"/>
              </a:ext>
            </a:extLst>
          </p:cNvPr>
          <p:cNvSpPr>
            <a:spLocks noGrp="1"/>
          </p:cNvSpPr>
          <p:nvPr>
            <p:ph type="pic" idx="1"/>
          </p:nvPr>
        </p:nvSpPr>
        <p:spPr>
          <a:xfrm>
            <a:off x="5183188" y="987427"/>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nl-BE"/>
          </a:p>
        </p:txBody>
      </p:sp>
      <p:sp>
        <p:nvSpPr>
          <p:cNvPr id="4" name="Tijdelijke aanduiding voor tekst 3">
            <a:extLst>
              <a:ext uri="{FF2B5EF4-FFF2-40B4-BE49-F238E27FC236}">
                <a16:creationId xmlns:a16="http://schemas.microsoft.com/office/drawing/2014/main" id="{5A09D69B-7F7E-4BF9-A061-BAB5BF36E04A}"/>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nl-NL"/>
              <a:t>Tekststijl van het model bewerken</a:t>
            </a:r>
          </a:p>
        </p:txBody>
      </p:sp>
      <p:sp>
        <p:nvSpPr>
          <p:cNvPr id="7" name="Tijdelijke aanduiding voor dianummer 6">
            <a:extLst>
              <a:ext uri="{FF2B5EF4-FFF2-40B4-BE49-F238E27FC236}">
                <a16:creationId xmlns:a16="http://schemas.microsoft.com/office/drawing/2014/main" id="{EEDAF7D7-7F20-4F12-9E5C-8659ADCC7EA1}"/>
              </a:ext>
            </a:extLst>
          </p:cNvPr>
          <p:cNvSpPr>
            <a:spLocks noGrp="1"/>
          </p:cNvSpPr>
          <p:nvPr>
            <p:ph type="sldNum" sz="quarter" idx="12"/>
          </p:nvPr>
        </p:nvSpPr>
        <p:spPr>
          <a:xfrm>
            <a:off x="10689996" y="6344242"/>
            <a:ext cx="490195" cy="377071"/>
          </a:xfrm>
          <a:prstGeom prst="rect">
            <a:avLst/>
          </a:prstGeom>
        </p:spPr>
        <p:txBody>
          <a:bodyPr/>
          <a:lstStyle/>
          <a:p>
            <a:fld id="{7A911662-BE22-413A-B62E-4D058A8DD1B4}" type="slidenum">
              <a:rPr lang="nl-BE" smtClean="0"/>
              <a:t>‹nr.›</a:t>
            </a:fld>
            <a:endParaRPr lang="nl-BE"/>
          </a:p>
        </p:txBody>
      </p:sp>
    </p:spTree>
    <p:extLst>
      <p:ext uri="{BB962C8B-B14F-4D97-AF65-F5344CB8AC3E}">
        <p14:creationId xmlns:p14="http://schemas.microsoft.com/office/powerpoint/2010/main" val="24320644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5FDBE6D-7F4C-4AD7-893C-8DCFB16107C0}"/>
              </a:ext>
            </a:extLst>
          </p:cNvPr>
          <p:cNvSpPr>
            <a:spLocks noGrp="1"/>
          </p:cNvSpPr>
          <p:nvPr>
            <p:ph type="title"/>
          </p:nvPr>
        </p:nvSpPr>
        <p:spPr/>
        <p:txBody>
          <a:bodyPr/>
          <a:lstStyle/>
          <a:p>
            <a:r>
              <a:rPr lang="nl-NL"/>
              <a:t>Klik om stijl te bewerken</a:t>
            </a:r>
            <a:endParaRPr lang="nl-BE"/>
          </a:p>
        </p:txBody>
      </p:sp>
      <p:sp>
        <p:nvSpPr>
          <p:cNvPr id="3" name="Tijdelijke aanduiding voor verticale tekst 2">
            <a:extLst>
              <a:ext uri="{FF2B5EF4-FFF2-40B4-BE49-F238E27FC236}">
                <a16:creationId xmlns:a16="http://schemas.microsoft.com/office/drawing/2014/main" id="{67B12B74-5723-481E-95D7-B3DE8F013807}"/>
              </a:ext>
            </a:extLst>
          </p:cNvPr>
          <p:cNvSpPr>
            <a:spLocks noGrp="1"/>
          </p:cNvSpPr>
          <p:nvPr>
            <p:ph type="body" orient="vert" idx="1"/>
          </p:nvPr>
        </p:nvSpPr>
        <p:spPr/>
        <p:txBody>
          <a:bodyPr vert="eaVert"/>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6" name="Tijdelijke aanduiding voor dianummer 5">
            <a:extLst>
              <a:ext uri="{FF2B5EF4-FFF2-40B4-BE49-F238E27FC236}">
                <a16:creationId xmlns:a16="http://schemas.microsoft.com/office/drawing/2014/main" id="{BC8AA47F-E7B3-4224-A0E7-813230ADF5CD}"/>
              </a:ext>
            </a:extLst>
          </p:cNvPr>
          <p:cNvSpPr>
            <a:spLocks noGrp="1"/>
          </p:cNvSpPr>
          <p:nvPr>
            <p:ph type="sldNum" sz="quarter" idx="12"/>
          </p:nvPr>
        </p:nvSpPr>
        <p:spPr>
          <a:xfrm>
            <a:off x="10661715" y="6311900"/>
            <a:ext cx="499623" cy="546100"/>
          </a:xfrm>
          <a:prstGeom prst="rect">
            <a:avLst/>
          </a:prstGeom>
        </p:spPr>
        <p:txBody>
          <a:bodyPr/>
          <a:lstStyle/>
          <a:p>
            <a:fld id="{7A911662-BE22-413A-B62E-4D058A8DD1B4}" type="slidenum">
              <a:rPr lang="nl-BE" smtClean="0"/>
              <a:t>‹nr.›</a:t>
            </a:fld>
            <a:endParaRPr lang="nl-BE"/>
          </a:p>
        </p:txBody>
      </p:sp>
    </p:spTree>
    <p:extLst>
      <p:ext uri="{BB962C8B-B14F-4D97-AF65-F5344CB8AC3E}">
        <p14:creationId xmlns:p14="http://schemas.microsoft.com/office/powerpoint/2010/main" val="30440536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a:extLst>
              <a:ext uri="{FF2B5EF4-FFF2-40B4-BE49-F238E27FC236}">
                <a16:creationId xmlns:a16="http://schemas.microsoft.com/office/drawing/2014/main" id="{8D9D2BC7-9673-4F7A-A9E6-C72FA0F80F03}"/>
              </a:ext>
            </a:extLst>
          </p:cNvPr>
          <p:cNvSpPr>
            <a:spLocks noGrp="1"/>
          </p:cNvSpPr>
          <p:nvPr>
            <p:ph type="title" orient="vert"/>
          </p:nvPr>
        </p:nvSpPr>
        <p:spPr>
          <a:xfrm>
            <a:off x="8724901" y="365125"/>
            <a:ext cx="2628900" cy="5811838"/>
          </a:xfrm>
        </p:spPr>
        <p:txBody>
          <a:bodyPr vert="eaVert"/>
          <a:lstStyle/>
          <a:p>
            <a:r>
              <a:rPr lang="nl-NL"/>
              <a:t>Klik om stijl te bewerken</a:t>
            </a:r>
            <a:endParaRPr lang="nl-BE"/>
          </a:p>
        </p:txBody>
      </p:sp>
      <p:sp>
        <p:nvSpPr>
          <p:cNvPr id="3" name="Tijdelijke aanduiding voor verticale tekst 2">
            <a:extLst>
              <a:ext uri="{FF2B5EF4-FFF2-40B4-BE49-F238E27FC236}">
                <a16:creationId xmlns:a16="http://schemas.microsoft.com/office/drawing/2014/main" id="{D5F85BA3-96D2-452D-B413-E6F93741FED2}"/>
              </a:ext>
            </a:extLst>
          </p:cNvPr>
          <p:cNvSpPr>
            <a:spLocks noGrp="1"/>
          </p:cNvSpPr>
          <p:nvPr>
            <p:ph type="body" orient="vert" idx="1"/>
          </p:nvPr>
        </p:nvSpPr>
        <p:spPr>
          <a:xfrm>
            <a:off x="838201" y="365125"/>
            <a:ext cx="7734300" cy="5811838"/>
          </a:xfrm>
        </p:spPr>
        <p:txBody>
          <a:bodyPr vert="eaVert"/>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6" name="Tijdelijke aanduiding voor dianummer 5">
            <a:extLst>
              <a:ext uri="{FF2B5EF4-FFF2-40B4-BE49-F238E27FC236}">
                <a16:creationId xmlns:a16="http://schemas.microsoft.com/office/drawing/2014/main" id="{41379D38-B7AE-4FAD-99E7-AE2B5B108C71}"/>
              </a:ext>
            </a:extLst>
          </p:cNvPr>
          <p:cNvSpPr>
            <a:spLocks noGrp="1"/>
          </p:cNvSpPr>
          <p:nvPr>
            <p:ph type="sldNum" sz="quarter" idx="12"/>
          </p:nvPr>
        </p:nvSpPr>
        <p:spPr>
          <a:xfrm>
            <a:off x="10652289" y="6372520"/>
            <a:ext cx="480768" cy="485480"/>
          </a:xfrm>
          <a:prstGeom prst="rect">
            <a:avLst/>
          </a:prstGeom>
        </p:spPr>
        <p:txBody>
          <a:bodyPr/>
          <a:lstStyle/>
          <a:p>
            <a:fld id="{7A911662-BE22-413A-B62E-4D058A8DD1B4}" type="slidenum">
              <a:rPr lang="nl-BE" smtClean="0"/>
              <a:t>‹nr.›</a:t>
            </a:fld>
            <a:endParaRPr lang="nl-BE"/>
          </a:p>
        </p:txBody>
      </p:sp>
    </p:spTree>
    <p:extLst>
      <p:ext uri="{BB962C8B-B14F-4D97-AF65-F5344CB8AC3E}">
        <p14:creationId xmlns:p14="http://schemas.microsoft.com/office/powerpoint/2010/main" val="5196704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bl">
  <p:cSld name="Titel en tabel">
    <p:spTree>
      <p:nvGrpSpPr>
        <p:cNvPr id="1" name=""/>
        <p:cNvGrpSpPr/>
        <p:nvPr/>
      </p:nvGrpSpPr>
      <p:grpSpPr>
        <a:xfrm>
          <a:off x="0" y="0"/>
          <a:ext cx="0" cy="0"/>
          <a:chOff x="0" y="0"/>
          <a:chExt cx="0" cy="0"/>
        </a:xfrm>
      </p:grpSpPr>
      <p:sp>
        <p:nvSpPr>
          <p:cNvPr id="2" name="Titel 1"/>
          <p:cNvSpPr>
            <a:spLocks noGrp="1"/>
          </p:cNvSpPr>
          <p:nvPr>
            <p:ph type="title"/>
          </p:nvPr>
        </p:nvSpPr>
        <p:spPr>
          <a:xfrm>
            <a:off x="609963" y="397400"/>
            <a:ext cx="10094237" cy="1006455"/>
          </a:xfrm>
        </p:spPr>
        <p:txBody>
          <a:bodyPr/>
          <a:lstStyle/>
          <a:p>
            <a:r>
              <a:rPr lang="nl-NL"/>
              <a:t>Klik om de stijl te bewerken</a:t>
            </a:r>
            <a:endParaRPr lang="nl-BE"/>
          </a:p>
        </p:txBody>
      </p:sp>
      <p:sp>
        <p:nvSpPr>
          <p:cNvPr id="3" name="Tijdelijke aanduiding voor tabel 2"/>
          <p:cNvSpPr>
            <a:spLocks noGrp="1"/>
          </p:cNvSpPr>
          <p:nvPr>
            <p:ph type="tbl" idx="1"/>
          </p:nvPr>
        </p:nvSpPr>
        <p:spPr>
          <a:xfrm>
            <a:off x="3058860" y="1484486"/>
            <a:ext cx="8523179" cy="4896925"/>
          </a:xfrm>
        </p:spPr>
        <p:txBody>
          <a:bodyPr/>
          <a:lstStyle/>
          <a:p>
            <a:pPr lvl="0"/>
            <a:endParaRPr lang="nl-BE" noProof="0"/>
          </a:p>
        </p:txBody>
      </p:sp>
    </p:spTree>
    <p:extLst>
      <p:ext uri="{BB962C8B-B14F-4D97-AF65-F5344CB8AC3E}">
        <p14:creationId xmlns:p14="http://schemas.microsoft.com/office/powerpoint/2010/main" val="27842717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jdelijke aanduiding voor titel 1">
            <a:extLst>
              <a:ext uri="{FF2B5EF4-FFF2-40B4-BE49-F238E27FC236}">
                <a16:creationId xmlns:a16="http://schemas.microsoft.com/office/drawing/2014/main" id="{0B591F00-C0DA-40D5-B940-149C3C2E5707}"/>
              </a:ext>
            </a:extLst>
          </p:cNvPr>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nl-NL"/>
              <a:t>Klik om stijl te bewerken</a:t>
            </a:r>
            <a:endParaRPr lang="nl-BE"/>
          </a:p>
        </p:txBody>
      </p:sp>
      <p:sp>
        <p:nvSpPr>
          <p:cNvPr id="3" name="Tijdelijke aanduiding voor tekst 2">
            <a:extLst>
              <a:ext uri="{FF2B5EF4-FFF2-40B4-BE49-F238E27FC236}">
                <a16:creationId xmlns:a16="http://schemas.microsoft.com/office/drawing/2014/main" id="{CD9DB8DF-B06E-43B6-8A3F-AA21E03D465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nl-BE"/>
          </a:p>
        </p:txBody>
      </p:sp>
      <p:pic>
        <p:nvPicPr>
          <p:cNvPr id="7" name="Afbeelding 6">
            <a:extLst>
              <a:ext uri="{FF2B5EF4-FFF2-40B4-BE49-F238E27FC236}">
                <a16:creationId xmlns:a16="http://schemas.microsoft.com/office/drawing/2014/main" id="{6512D8C6-F750-4299-A5A8-632D2B5C89BE}"/>
              </a:ext>
            </a:extLst>
          </p:cNvPr>
          <p:cNvPicPr>
            <a:picLocks noChangeAspect="1"/>
          </p:cNvPicPr>
          <p:nvPr userDrawn="1"/>
        </p:nvPicPr>
        <p:blipFill>
          <a:blip r:embed="rId15"/>
          <a:stretch>
            <a:fillRect/>
          </a:stretch>
        </p:blipFill>
        <p:spPr>
          <a:xfrm rot="16200000">
            <a:off x="-3142130" y="3106271"/>
            <a:ext cx="6858001" cy="645460"/>
          </a:xfrm>
          <a:prstGeom prst="rect">
            <a:avLst/>
          </a:prstGeom>
        </p:spPr>
      </p:pic>
      <p:pic>
        <p:nvPicPr>
          <p:cNvPr id="8" name="Picture 2" descr="G:\GRINIS\_nazicht documenten Chris - AFBLIJVEN\GRONDBANK_CMYK(WEB).jpg">
            <a:extLst>
              <a:ext uri="{FF2B5EF4-FFF2-40B4-BE49-F238E27FC236}">
                <a16:creationId xmlns:a16="http://schemas.microsoft.com/office/drawing/2014/main" id="{76ECF9FB-CD11-4EED-93DD-43D7C91C7F86}"/>
              </a:ext>
            </a:extLst>
          </p:cNvPr>
          <p:cNvPicPr>
            <a:picLocks noChangeAspect="1" noChangeArrowheads="1"/>
          </p:cNvPicPr>
          <p:nvPr userDrawn="1"/>
        </p:nvPicPr>
        <p:blipFill>
          <a:blip r:embed="rId16" cstate="print">
            <a:extLst>
              <a:ext uri="{28A0092B-C50C-407E-A947-70E740481C1C}">
                <a14:useLocalDpi xmlns:a14="http://schemas.microsoft.com/office/drawing/2010/main" val="0"/>
              </a:ext>
            </a:extLst>
          </a:blip>
          <a:srcRect/>
          <a:stretch>
            <a:fillRect/>
          </a:stretch>
        </p:blipFill>
        <p:spPr bwMode="auto">
          <a:xfrm>
            <a:off x="9731182" y="230190"/>
            <a:ext cx="2149263" cy="524111"/>
          </a:xfrm>
          <a:prstGeom prst="rect">
            <a:avLst/>
          </a:prstGeom>
          <a:noFill/>
          <a:extLst>
            <a:ext uri="{909E8E84-426E-40DD-AFC4-6F175D3DCCD1}">
              <a14:hiddenFill xmlns:a14="http://schemas.microsoft.com/office/drawing/2010/main">
                <a:solidFill>
                  <a:srgbClr val="FFFFFF"/>
                </a:solidFill>
              </a14:hiddenFill>
            </a:ext>
          </a:extLst>
        </p:spPr>
      </p:pic>
      <p:sp>
        <p:nvSpPr>
          <p:cNvPr id="9" name="Tijdelijke aanduiding voor dianummer 5">
            <a:extLst>
              <a:ext uri="{FF2B5EF4-FFF2-40B4-BE49-F238E27FC236}">
                <a16:creationId xmlns:a16="http://schemas.microsoft.com/office/drawing/2014/main" id="{75399A73-A717-4348-8F2C-5D930EE1E5D0}"/>
              </a:ext>
            </a:extLst>
          </p:cNvPr>
          <p:cNvSpPr>
            <a:spLocks noGrp="1"/>
          </p:cNvSpPr>
          <p:nvPr>
            <p:ph type="sldNum" sz="quarter" idx="4"/>
          </p:nvPr>
        </p:nvSpPr>
        <p:spPr>
          <a:xfrm>
            <a:off x="10574071" y="6376987"/>
            <a:ext cx="733816" cy="501650"/>
          </a:xfrm>
          <a:prstGeom prst="rect">
            <a:avLst/>
          </a:prstGeom>
        </p:spPr>
        <p:txBody>
          <a:bodyPr/>
          <a:lstStyle>
            <a:lvl1pPr>
              <a:defRPr b="1" cap="none" spc="0">
                <a:ln w="10160">
                  <a:solidFill>
                    <a:schemeClr val="accent5"/>
                  </a:solidFill>
                  <a:prstDash val="solid"/>
                </a:ln>
                <a:solidFill>
                  <a:srgbClr val="FFFFFF"/>
                </a:solidFill>
                <a:effectLst>
                  <a:outerShdw blurRad="38100" dist="22860" dir="5400000" algn="tl" rotWithShape="0">
                    <a:srgbClr val="000000">
                      <a:alpha val="30000"/>
                    </a:srgbClr>
                  </a:outerShdw>
                </a:effectLst>
              </a:defRPr>
            </a:lvl1pPr>
          </a:lstStyle>
          <a:p>
            <a:fld id="{7A911662-BE22-413A-B62E-4D058A8DD1B4}" type="slidenum">
              <a:rPr lang="nl-BE" smtClean="0"/>
              <a:pPr/>
              <a:t>‹nr.›</a:t>
            </a:fld>
            <a:endParaRPr lang="nl-BE"/>
          </a:p>
        </p:txBody>
      </p:sp>
      <p:sp>
        <p:nvSpPr>
          <p:cNvPr id="10" name="Trapezium 9">
            <a:extLst>
              <a:ext uri="{FF2B5EF4-FFF2-40B4-BE49-F238E27FC236}">
                <a16:creationId xmlns:a16="http://schemas.microsoft.com/office/drawing/2014/main" id="{CE09CE47-3E31-4E01-8754-756DA4CF2271}"/>
              </a:ext>
            </a:extLst>
          </p:cNvPr>
          <p:cNvSpPr/>
          <p:nvPr userDrawn="1"/>
        </p:nvSpPr>
        <p:spPr>
          <a:xfrm>
            <a:off x="10571968" y="6356350"/>
            <a:ext cx="645461" cy="501650"/>
          </a:xfrm>
          <a:prstGeom prst="trapezoid">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sz="1350"/>
          </a:p>
        </p:txBody>
      </p:sp>
    </p:spTree>
    <p:extLst>
      <p:ext uri="{BB962C8B-B14F-4D97-AF65-F5344CB8AC3E}">
        <p14:creationId xmlns:p14="http://schemas.microsoft.com/office/powerpoint/2010/main" val="211863201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hf hdr="0" ftr="0" dt="0"/>
  <p:txStyles>
    <p:titleStyle>
      <a:lvl1pPr algn="l" defTabSz="685800" rtl="0" eaLnBrk="1" latinLnBrk="0" hangingPunct="1">
        <a:lnSpc>
          <a:spcPct val="90000"/>
        </a:lnSpc>
        <a:spcBef>
          <a:spcPct val="0"/>
        </a:spcBef>
        <a:buNone/>
        <a:defRPr sz="3300" kern="1200">
          <a:solidFill>
            <a:schemeClr val="accent1">
              <a:lumMod val="75000"/>
            </a:schemeClr>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lumMod val="65000"/>
              <a:lumOff val="35000"/>
            </a:schemeClr>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lumMod val="65000"/>
              <a:lumOff val="35000"/>
            </a:schemeClr>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lumMod val="65000"/>
              <a:lumOff val="35000"/>
            </a:schemeClr>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lumMod val="65000"/>
              <a:lumOff val="35000"/>
            </a:schemeClr>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lumMod val="65000"/>
              <a:lumOff val="35000"/>
            </a:schemeClr>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nl-BE"/>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hyperlink" Target="https://www.dov.vlaanderen.be/page/bepalen-gemiddelde-grondwaterstand-op-een-plaats" TargetMode="Externa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4">
            <a:extLst>
              <a:ext uri="{FF2B5EF4-FFF2-40B4-BE49-F238E27FC236}">
                <a16:creationId xmlns:a16="http://schemas.microsoft.com/office/drawing/2014/main" id="{3AF36F57-B281-4125-BB16-0210D391BD72}"/>
              </a:ext>
            </a:extLst>
          </p:cNvPr>
          <p:cNvSpPr>
            <a:spLocks noGrp="1"/>
          </p:cNvSpPr>
          <p:nvPr>
            <p:ph type="title"/>
          </p:nvPr>
        </p:nvSpPr>
        <p:spPr>
          <a:xfrm>
            <a:off x="-28702" y="1265387"/>
            <a:ext cx="5487670" cy="2852737"/>
          </a:xfrm>
        </p:spPr>
        <p:txBody>
          <a:bodyPr>
            <a:noAutofit/>
          </a:bodyPr>
          <a:lstStyle/>
          <a:p>
            <a:pPr algn="ctr"/>
            <a:r>
              <a:rPr lang="nl-BE" sz="2800"/>
              <a:t>Dag van de </a:t>
            </a:r>
            <a:br>
              <a:rPr lang="nl-BE" sz="2800"/>
            </a:br>
            <a:r>
              <a:rPr lang="nl-BE" sz="2800"/>
              <a:t>erkende bodemsaneringsdeskundige</a:t>
            </a:r>
          </a:p>
        </p:txBody>
      </p:sp>
      <p:sp>
        <p:nvSpPr>
          <p:cNvPr id="4" name="Tijdelijke aanduiding voor dianummer 3">
            <a:extLst>
              <a:ext uri="{FF2B5EF4-FFF2-40B4-BE49-F238E27FC236}">
                <a16:creationId xmlns:a16="http://schemas.microsoft.com/office/drawing/2014/main" id="{0878B4A5-BBE0-43F1-ADF5-186EF2DDD5AA}"/>
              </a:ext>
            </a:extLst>
          </p:cNvPr>
          <p:cNvSpPr>
            <a:spLocks noGrp="1"/>
          </p:cNvSpPr>
          <p:nvPr>
            <p:ph type="sldNum" sz="quarter" idx="12"/>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7A911662-BE22-413A-B62E-4D058A8DD1B4}" type="slidenum">
              <a:rPr kumimoji="0" lang="nl-BE" sz="1350" b="1" i="0" u="none" strike="noStrike" kern="1200" cap="none" spc="0" normalizeH="0" baseline="0" noProof="0" smtClean="0">
                <a:ln w="10160">
                  <a:solidFill>
                    <a:srgbClr val="5B9BD5"/>
                  </a:solidFill>
                  <a:prstDash val="solid"/>
                </a:ln>
                <a:solidFill>
                  <a:srgbClr val="FFFFFF"/>
                </a:solidFill>
                <a:effectLst>
                  <a:outerShdw blurRad="38100" dist="22860" dir="5400000" algn="tl" rotWithShape="0">
                    <a:srgbClr val="000000">
                      <a:alpha val="30000"/>
                    </a:srgbClr>
                  </a:outerShdw>
                </a:effectLst>
                <a:uLnTx/>
                <a:uFillTx/>
                <a:latin typeface="Calibri" panose="020F0502020204030204"/>
                <a:ea typeface="+mn-ea"/>
                <a:cs typeface="+mn-cs"/>
              </a:rPr>
              <a:pPr marL="0" marR="0" lvl="0" indent="0" algn="l" defTabSz="685800" rtl="0" eaLnBrk="1" fontAlgn="auto" latinLnBrk="0" hangingPunct="1">
                <a:lnSpc>
                  <a:spcPct val="100000"/>
                </a:lnSpc>
                <a:spcBef>
                  <a:spcPts val="0"/>
                </a:spcBef>
                <a:spcAft>
                  <a:spcPts val="0"/>
                </a:spcAft>
                <a:buClrTx/>
                <a:buSzTx/>
                <a:buFontTx/>
                <a:buNone/>
                <a:tabLst/>
                <a:defRPr/>
              </a:pPr>
              <a:t>1</a:t>
            </a:fld>
            <a:endParaRPr kumimoji="0" lang="nl-BE" sz="1350" b="1" i="0" u="none" strike="noStrike" kern="1200" cap="none" spc="0" normalizeH="0" baseline="0" noProof="0">
              <a:ln w="10160">
                <a:solidFill>
                  <a:srgbClr val="5B9BD5"/>
                </a:solidFill>
                <a:prstDash val="solid"/>
              </a:ln>
              <a:solidFill>
                <a:srgbClr val="FFFFFF"/>
              </a:solidFill>
              <a:effectLst>
                <a:outerShdw blurRad="38100" dist="22860" dir="5400000" algn="tl" rotWithShape="0">
                  <a:srgbClr val="000000">
                    <a:alpha val="30000"/>
                  </a:srgbClr>
                </a:outerShdw>
              </a:effectLst>
              <a:uLnTx/>
              <a:uFillTx/>
              <a:latin typeface="Calibri" panose="020F0502020204030204"/>
              <a:ea typeface="+mn-ea"/>
              <a:cs typeface="+mn-cs"/>
            </a:endParaRPr>
          </a:p>
        </p:txBody>
      </p:sp>
      <p:sp>
        <p:nvSpPr>
          <p:cNvPr id="7" name="Rechthoek 6">
            <a:extLst>
              <a:ext uri="{FF2B5EF4-FFF2-40B4-BE49-F238E27FC236}">
                <a16:creationId xmlns:a16="http://schemas.microsoft.com/office/drawing/2014/main" id="{142BECBD-B2A8-4729-AD5F-77E2D2B57F43}"/>
              </a:ext>
            </a:extLst>
          </p:cNvPr>
          <p:cNvSpPr/>
          <p:nvPr/>
        </p:nvSpPr>
        <p:spPr>
          <a:xfrm>
            <a:off x="6005110" y="3290500"/>
            <a:ext cx="227948" cy="300082"/>
          </a:xfrm>
          <a:prstGeom prst="rect">
            <a:avLst/>
          </a:prstGeom>
        </p:spPr>
        <p:txBody>
          <a:bodyPr wrap="none">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nl-BE" sz="135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rPr>
              <a:t> </a:t>
            </a:r>
            <a:endParaRPr kumimoji="0" lang="nl-BE" sz="135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 name="Rechthoek 7">
            <a:extLst>
              <a:ext uri="{FF2B5EF4-FFF2-40B4-BE49-F238E27FC236}">
                <a16:creationId xmlns:a16="http://schemas.microsoft.com/office/drawing/2014/main" id="{C966F7C6-98CC-4B93-BE19-D736C9C91658}"/>
              </a:ext>
            </a:extLst>
          </p:cNvPr>
          <p:cNvSpPr/>
          <p:nvPr/>
        </p:nvSpPr>
        <p:spPr>
          <a:xfrm>
            <a:off x="6005110" y="3290500"/>
            <a:ext cx="227948" cy="300082"/>
          </a:xfrm>
          <a:prstGeom prst="rect">
            <a:avLst/>
          </a:prstGeom>
        </p:spPr>
        <p:txBody>
          <a:bodyPr wrap="none">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nl-BE" sz="135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rPr>
              <a:t> </a:t>
            </a:r>
            <a:endParaRPr kumimoji="0" lang="nl-BE" sz="135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Afbeelding 2">
            <a:extLst>
              <a:ext uri="{FF2B5EF4-FFF2-40B4-BE49-F238E27FC236}">
                <a16:creationId xmlns:a16="http://schemas.microsoft.com/office/drawing/2014/main" id="{D3111A23-9E6F-D720-11D0-53A3AD7FD675}"/>
              </a:ext>
            </a:extLst>
          </p:cNvPr>
          <p:cNvPicPr>
            <a:picLocks noChangeAspect="1"/>
          </p:cNvPicPr>
          <p:nvPr/>
        </p:nvPicPr>
        <p:blipFill>
          <a:blip r:embed="rId3"/>
          <a:stretch>
            <a:fillRect/>
          </a:stretch>
        </p:blipFill>
        <p:spPr>
          <a:xfrm>
            <a:off x="7841871" y="967348"/>
            <a:ext cx="1438476" cy="2143424"/>
          </a:xfrm>
          <a:prstGeom prst="rect">
            <a:avLst/>
          </a:prstGeom>
        </p:spPr>
      </p:pic>
      <p:pic>
        <p:nvPicPr>
          <p:cNvPr id="10" name="Afbeelding 9">
            <a:extLst>
              <a:ext uri="{FF2B5EF4-FFF2-40B4-BE49-F238E27FC236}">
                <a16:creationId xmlns:a16="http://schemas.microsoft.com/office/drawing/2014/main" id="{A8AF7D55-A0BA-B038-439B-7ED622901FD6}"/>
              </a:ext>
            </a:extLst>
          </p:cNvPr>
          <p:cNvPicPr>
            <a:picLocks noChangeAspect="1"/>
          </p:cNvPicPr>
          <p:nvPr/>
        </p:nvPicPr>
        <p:blipFill>
          <a:blip r:embed="rId4"/>
          <a:stretch>
            <a:fillRect/>
          </a:stretch>
        </p:blipFill>
        <p:spPr>
          <a:xfrm>
            <a:off x="9911241" y="2761791"/>
            <a:ext cx="1838582" cy="1657581"/>
          </a:xfrm>
          <a:prstGeom prst="rect">
            <a:avLst/>
          </a:prstGeom>
        </p:spPr>
      </p:pic>
      <p:pic>
        <p:nvPicPr>
          <p:cNvPr id="12" name="Afbeelding 11">
            <a:extLst>
              <a:ext uri="{FF2B5EF4-FFF2-40B4-BE49-F238E27FC236}">
                <a16:creationId xmlns:a16="http://schemas.microsoft.com/office/drawing/2014/main" id="{0BDB0E63-84FA-D948-DFDB-59F8F9BD536F}"/>
              </a:ext>
            </a:extLst>
          </p:cNvPr>
          <p:cNvPicPr>
            <a:picLocks noChangeAspect="1"/>
          </p:cNvPicPr>
          <p:nvPr/>
        </p:nvPicPr>
        <p:blipFill>
          <a:blip r:embed="rId5"/>
          <a:stretch>
            <a:fillRect/>
          </a:stretch>
        </p:blipFill>
        <p:spPr>
          <a:xfrm>
            <a:off x="9479041" y="1265387"/>
            <a:ext cx="2438740" cy="1238423"/>
          </a:xfrm>
          <a:prstGeom prst="rect">
            <a:avLst/>
          </a:prstGeom>
        </p:spPr>
      </p:pic>
    </p:spTree>
    <p:extLst>
      <p:ext uri="{BB962C8B-B14F-4D97-AF65-F5344CB8AC3E}">
        <p14:creationId xmlns:p14="http://schemas.microsoft.com/office/powerpoint/2010/main" val="38222883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4">
            <a:extLst>
              <a:ext uri="{FF2B5EF4-FFF2-40B4-BE49-F238E27FC236}">
                <a16:creationId xmlns:a16="http://schemas.microsoft.com/office/drawing/2014/main" id="{36154569-7AE3-30AB-8886-6DD3072B2F0A}"/>
              </a:ext>
            </a:extLst>
          </p:cNvPr>
          <p:cNvSpPr>
            <a:spLocks noGrp="1"/>
          </p:cNvSpPr>
          <p:nvPr>
            <p:ph type="title"/>
          </p:nvPr>
        </p:nvSpPr>
        <p:spPr/>
        <p:txBody>
          <a:bodyPr/>
          <a:lstStyle/>
          <a:p>
            <a:r>
              <a:rPr lang="nl-NL"/>
              <a:t>Grondverzet</a:t>
            </a:r>
            <a:br>
              <a:rPr lang="nl-NL"/>
            </a:br>
            <a:br>
              <a:rPr lang="nl-NL"/>
            </a:br>
            <a:r>
              <a:rPr lang="nl-NL" sz="2000"/>
              <a:t>Van technisch verslag tot conformverklaring: actuele topics</a:t>
            </a:r>
            <a:endParaRPr lang="nl-BE"/>
          </a:p>
        </p:txBody>
      </p:sp>
      <p:sp>
        <p:nvSpPr>
          <p:cNvPr id="4" name="Tijdelijke aanduiding voor dianummer 3">
            <a:extLst>
              <a:ext uri="{FF2B5EF4-FFF2-40B4-BE49-F238E27FC236}">
                <a16:creationId xmlns:a16="http://schemas.microsoft.com/office/drawing/2014/main" id="{E2FC1F93-97DA-06C5-E4DB-759C0DB18172}"/>
              </a:ext>
            </a:extLst>
          </p:cNvPr>
          <p:cNvSpPr>
            <a:spLocks noGrp="1"/>
          </p:cNvSpPr>
          <p:nvPr>
            <p:ph type="sldNum" sz="quarter" idx="12"/>
          </p:nvPr>
        </p:nvSpPr>
        <p:spPr/>
        <p:txBody>
          <a:bodyPr/>
          <a:lstStyle/>
          <a:p>
            <a:fld id="{7A911662-BE22-413A-B62E-4D058A8DD1B4}" type="slidenum">
              <a:rPr lang="nl-BE" smtClean="0"/>
              <a:pPr/>
              <a:t>2</a:t>
            </a:fld>
            <a:endParaRPr lang="nl-BE"/>
          </a:p>
        </p:txBody>
      </p:sp>
      <p:sp>
        <p:nvSpPr>
          <p:cNvPr id="7" name="Tijdelijke aanduiding voor tekst 5">
            <a:extLst>
              <a:ext uri="{FF2B5EF4-FFF2-40B4-BE49-F238E27FC236}">
                <a16:creationId xmlns:a16="http://schemas.microsoft.com/office/drawing/2014/main" id="{8CF3F284-DF60-F459-E452-35D9ABA4492A}"/>
              </a:ext>
            </a:extLst>
          </p:cNvPr>
          <p:cNvSpPr>
            <a:spLocks noGrp="1"/>
          </p:cNvSpPr>
          <p:nvPr>
            <p:ph type="body" idx="1"/>
          </p:nvPr>
        </p:nvSpPr>
        <p:spPr>
          <a:xfrm>
            <a:off x="850900" y="4117975"/>
            <a:ext cx="3797300" cy="915988"/>
          </a:xfrm>
        </p:spPr>
        <p:txBody>
          <a:bodyPr>
            <a:normAutofit/>
          </a:bodyPr>
          <a:lstStyle/>
          <a:p>
            <a:r>
              <a:rPr lang="nl-BE" dirty="0"/>
              <a:t>Door Cindy Bullens</a:t>
            </a:r>
            <a:endParaRPr lang="nl-BE" dirty="0">
              <a:highlight>
                <a:srgbClr val="FFFF00"/>
              </a:highlight>
            </a:endParaRPr>
          </a:p>
          <a:p>
            <a:r>
              <a:rPr lang="nl-BE" dirty="0"/>
              <a:t>05 oktober 2023</a:t>
            </a:r>
          </a:p>
        </p:txBody>
      </p:sp>
    </p:spTree>
    <p:extLst>
      <p:ext uri="{BB962C8B-B14F-4D97-AF65-F5344CB8AC3E}">
        <p14:creationId xmlns:p14="http://schemas.microsoft.com/office/powerpoint/2010/main" val="7848308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13D10EA-E00F-4C53-8CC4-A99ADB4EB49C}"/>
              </a:ext>
            </a:extLst>
          </p:cNvPr>
          <p:cNvSpPr>
            <a:spLocks noGrp="1"/>
          </p:cNvSpPr>
          <p:nvPr>
            <p:ph type="title"/>
          </p:nvPr>
        </p:nvSpPr>
        <p:spPr/>
        <p:txBody>
          <a:bodyPr/>
          <a:lstStyle/>
          <a:p>
            <a:r>
              <a:rPr lang="nl-BE" dirty="0"/>
              <a:t>Programma</a:t>
            </a:r>
            <a:endParaRPr lang="nl-BE" dirty="0">
              <a:highlight>
                <a:srgbClr val="FFFF00"/>
              </a:highlight>
            </a:endParaRPr>
          </a:p>
        </p:txBody>
      </p:sp>
      <p:sp>
        <p:nvSpPr>
          <p:cNvPr id="4" name="Tijdelijke aanduiding voor dianummer 3">
            <a:extLst>
              <a:ext uri="{FF2B5EF4-FFF2-40B4-BE49-F238E27FC236}">
                <a16:creationId xmlns:a16="http://schemas.microsoft.com/office/drawing/2014/main" id="{5ABB23D8-58CA-405D-BE51-3C49F9E4A3D6}"/>
              </a:ext>
            </a:extLst>
          </p:cNvPr>
          <p:cNvSpPr>
            <a:spLocks noGrp="1"/>
          </p:cNvSpPr>
          <p:nvPr>
            <p:ph type="sldNum" sz="quarter" idx="12"/>
          </p:nvPr>
        </p:nvSpPr>
        <p:spPr/>
        <p:txBody>
          <a:bodyPr/>
          <a:lstStyle/>
          <a:p>
            <a:fld id="{7A911662-BE22-413A-B62E-4D058A8DD1B4}" type="slidenum">
              <a:rPr lang="nl-BE" smtClean="0"/>
              <a:pPr/>
              <a:t>3</a:t>
            </a:fld>
            <a:endParaRPr lang="nl-BE"/>
          </a:p>
        </p:txBody>
      </p:sp>
      <p:graphicFrame>
        <p:nvGraphicFramePr>
          <p:cNvPr id="5" name="Tabel 5">
            <a:extLst>
              <a:ext uri="{FF2B5EF4-FFF2-40B4-BE49-F238E27FC236}">
                <a16:creationId xmlns:a16="http://schemas.microsoft.com/office/drawing/2014/main" id="{7734705F-4A03-82E1-9A7E-EC318AEC346C}"/>
              </a:ext>
            </a:extLst>
          </p:cNvPr>
          <p:cNvGraphicFramePr>
            <a:graphicFrameLocks noGrp="1"/>
          </p:cNvGraphicFramePr>
          <p:nvPr>
            <p:extLst>
              <p:ext uri="{D42A27DB-BD31-4B8C-83A1-F6EECF244321}">
                <p14:modId xmlns:p14="http://schemas.microsoft.com/office/powerpoint/2010/main" val="1792183286"/>
              </p:ext>
            </p:extLst>
          </p:nvPr>
        </p:nvGraphicFramePr>
        <p:xfrm>
          <a:off x="1474216" y="1825625"/>
          <a:ext cx="8128000" cy="2809240"/>
        </p:xfrm>
        <a:graphic>
          <a:graphicData uri="http://schemas.openxmlformats.org/drawingml/2006/table">
            <a:tbl>
              <a:tblPr firstRow="1" bandRow="1">
                <a:tableStyleId>{2D5ABB26-0587-4C30-8999-92F81FD0307C}</a:tableStyleId>
              </a:tblPr>
              <a:tblGrid>
                <a:gridCol w="1954784">
                  <a:extLst>
                    <a:ext uri="{9D8B030D-6E8A-4147-A177-3AD203B41FA5}">
                      <a16:colId xmlns:a16="http://schemas.microsoft.com/office/drawing/2014/main" val="3846855301"/>
                    </a:ext>
                  </a:extLst>
                </a:gridCol>
                <a:gridCol w="6173216">
                  <a:extLst>
                    <a:ext uri="{9D8B030D-6E8A-4147-A177-3AD203B41FA5}">
                      <a16:colId xmlns:a16="http://schemas.microsoft.com/office/drawing/2014/main" val="1797033153"/>
                    </a:ext>
                  </a:extLst>
                </a:gridCol>
              </a:tblGrid>
              <a:tr h="370840">
                <a:tc>
                  <a:txBody>
                    <a:bodyPr/>
                    <a:lstStyle/>
                    <a:p>
                      <a:r>
                        <a:rPr lang="nl-NL"/>
                        <a:t>Topic 1</a:t>
                      </a:r>
                      <a:endParaRPr lang="nl-BE"/>
                    </a:p>
                  </a:txBody>
                  <a:tcPr/>
                </a:tc>
                <a:tc>
                  <a:txBody>
                    <a:bodyPr/>
                    <a:lstStyle/>
                    <a:p>
                      <a:r>
                        <a:rPr lang="nl-NL"/>
                        <a:t>THK in de praktijk: driedelige code en suffix</a:t>
                      </a:r>
                      <a:endParaRPr lang="nl-BE"/>
                    </a:p>
                  </a:txBody>
                  <a:tcPr/>
                </a:tc>
                <a:extLst>
                  <a:ext uri="{0D108BD9-81ED-4DB2-BD59-A6C34878D82A}">
                    <a16:rowId xmlns:a16="http://schemas.microsoft.com/office/drawing/2014/main" val="3723218384"/>
                  </a:ext>
                </a:extLst>
              </a:tr>
              <a:tr h="370840">
                <a:tc>
                  <a:txBody>
                    <a:bodyPr/>
                    <a:lstStyle/>
                    <a:p>
                      <a:r>
                        <a:rPr lang="nl-NL"/>
                        <a:t>Topic 2</a:t>
                      </a:r>
                      <a:endParaRPr lang="nl-BE"/>
                    </a:p>
                  </a:txBody>
                  <a:tcPr/>
                </a:tc>
                <a:tc>
                  <a:txBody>
                    <a:bodyPr/>
                    <a:lstStyle/>
                    <a:p>
                      <a:r>
                        <a:rPr lang="nl-NL"/>
                        <a:t>Actualisaties: THK toegepast op lopende werven</a:t>
                      </a:r>
                      <a:endParaRPr lang="nl-BE"/>
                    </a:p>
                  </a:txBody>
                  <a:tcPr/>
                </a:tc>
                <a:extLst>
                  <a:ext uri="{0D108BD9-81ED-4DB2-BD59-A6C34878D82A}">
                    <a16:rowId xmlns:a16="http://schemas.microsoft.com/office/drawing/2014/main" val="525240541"/>
                  </a:ext>
                </a:extLst>
              </a:tr>
              <a:tr h="370840">
                <a:tc>
                  <a:txBody>
                    <a:bodyPr/>
                    <a:lstStyle/>
                    <a:p>
                      <a:r>
                        <a:rPr lang="nl-NL" dirty="0"/>
                        <a:t>Topic 3</a:t>
                      </a:r>
                      <a:endParaRPr lang="nl-BE" dirty="0"/>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nl-NL" dirty="0"/>
                        <a:t>(C)TV: eindproduct of startpunt ?</a:t>
                      </a:r>
                      <a:endParaRPr lang="nl-BE" dirty="0"/>
                    </a:p>
                  </a:txBody>
                  <a:tcPr/>
                </a:tc>
                <a:extLst>
                  <a:ext uri="{0D108BD9-81ED-4DB2-BD59-A6C34878D82A}">
                    <a16:rowId xmlns:a16="http://schemas.microsoft.com/office/drawing/2014/main" val="2954274026"/>
                  </a:ext>
                </a:extLst>
              </a:tr>
              <a:tr h="370840">
                <a:tc>
                  <a:txBody>
                    <a:bodyPr/>
                    <a:lstStyle/>
                    <a:p>
                      <a:endParaRPr lang="nl-BE"/>
                    </a:p>
                  </a:txBody>
                  <a:tcPr/>
                </a:tc>
                <a:tc>
                  <a:txBody>
                    <a:bodyPr/>
                    <a:lstStyle/>
                    <a:p>
                      <a:endParaRPr lang="nl-NL" dirty="0"/>
                    </a:p>
                    <a:p>
                      <a:pPr marL="0" marR="0" lvl="0" indent="0" algn="l" defTabSz="685800" rtl="0" eaLnBrk="1" fontAlgn="auto" latinLnBrk="0" hangingPunct="1">
                        <a:lnSpc>
                          <a:spcPct val="100000"/>
                        </a:lnSpc>
                        <a:spcBef>
                          <a:spcPts val="0"/>
                        </a:spcBef>
                        <a:spcAft>
                          <a:spcPts val="0"/>
                        </a:spcAft>
                        <a:buClrTx/>
                        <a:buSzTx/>
                        <a:buFontTx/>
                        <a:buNone/>
                        <a:tabLst/>
                        <a:defRPr/>
                      </a:pPr>
                      <a:r>
                        <a:rPr lang="nl-BE" sz="1350" kern="1200" dirty="0">
                          <a:solidFill>
                            <a:schemeClr val="tx1"/>
                          </a:solidFill>
                          <a:effectLst/>
                          <a:latin typeface="+mn-lt"/>
                          <a:ea typeface="+mn-ea"/>
                          <a:cs typeface="+mn-cs"/>
                        </a:rPr>
                        <a:t>Opgelet: de gehanteerde suffixen zijn opgesteld conform de bepalingen van het 'Tijdelijk handelingskader PFAS' (beslissing Vlaamse Regering 7/07/2023) en de Ontwerpversie van de bijhorende Codes van Goede Praktijk. De datum van in werking </a:t>
                      </a:r>
                      <a:r>
                        <a:rPr lang="nl-BE" sz="1350" kern="1200" dirty="0" err="1">
                          <a:solidFill>
                            <a:schemeClr val="tx1"/>
                          </a:solidFill>
                          <a:effectLst/>
                          <a:latin typeface="+mn-lt"/>
                          <a:ea typeface="+mn-ea"/>
                          <a:cs typeface="+mn-cs"/>
                        </a:rPr>
                        <a:t>treding</a:t>
                      </a:r>
                      <a:r>
                        <a:rPr lang="nl-BE" sz="1350" kern="1200" dirty="0">
                          <a:solidFill>
                            <a:schemeClr val="tx1"/>
                          </a:solidFill>
                          <a:effectLst/>
                          <a:latin typeface="+mn-lt"/>
                          <a:ea typeface="+mn-ea"/>
                          <a:cs typeface="+mn-cs"/>
                        </a:rPr>
                        <a:t> is echter nog niet gekend. Latere wijzigingen kunnen niet uitgesloten worden.</a:t>
                      </a:r>
                    </a:p>
                    <a:p>
                      <a:endParaRPr lang="nl-BE" dirty="0"/>
                    </a:p>
                  </a:txBody>
                  <a:tcPr/>
                </a:tc>
                <a:extLst>
                  <a:ext uri="{0D108BD9-81ED-4DB2-BD59-A6C34878D82A}">
                    <a16:rowId xmlns:a16="http://schemas.microsoft.com/office/drawing/2014/main" val="3667711560"/>
                  </a:ext>
                </a:extLst>
              </a:tr>
              <a:tr h="370840">
                <a:tc>
                  <a:txBody>
                    <a:bodyPr/>
                    <a:lstStyle/>
                    <a:p>
                      <a:endParaRPr lang="nl-BE" dirty="0"/>
                    </a:p>
                  </a:txBody>
                  <a:tcPr/>
                </a:tc>
                <a:tc>
                  <a:txBody>
                    <a:bodyPr/>
                    <a:lstStyle/>
                    <a:p>
                      <a:endParaRPr lang="nl-BE" dirty="0"/>
                    </a:p>
                  </a:txBody>
                  <a:tcPr/>
                </a:tc>
                <a:extLst>
                  <a:ext uri="{0D108BD9-81ED-4DB2-BD59-A6C34878D82A}">
                    <a16:rowId xmlns:a16="http://schemas.microsoft.com/office/drawing/2014/main" val="2995706322"/>
                  </a:ext>
                </a:extLst>
              </a:tr>
            </a:tbl>
          </a:graphicData>
        </a:graphic>
      </p:graphicFrame>
    </p:spTree>
    <p:extLst>
      <p:ext uri="{BB962C8B-B14F-4D97-AF65-F5344CB8AC3E}">
        <p14:creationId xmlns:p14="http://schemas.microsoft.com/office/powerpoint/2010/main" val="16432312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el 1"/>
          <p:cNvSpPr>
            <a:spLocks noGrp="1"/>
          </p:cNvSpPr>
          <p:nvPr>
            <p:ph type="title"/>
          </p:nvPr>
        </p:nvSpPr>
        <p:spPr/>
        <p:txBody>
          <a:bodyPr>
            <a:normAutofit fontScale="90000"/>
          </a:bodyPr>
          <a:lstStyle/>
          <a:p>
            <a:r>
              <a:rPr lang="nl-NL"/>
              <a:t>THK in de praktijk:</a:t>
            </a:r>
            <a:br>
              <a:rPr lang="nl-NL"/>
            </a:br>
            <a:br>
              <a:rPr lang="nl-NL"/>
            </a:br>
            <a:r>
              <a:rPr lang="nl-NL"/>
              <a:t> driedelige code en suffix</a:t>
            </a:r>
            <a:br>
              <a:rPr lang="nl-BE"/>
            </a:br>
            <a:r>
              <a:rPr lang="nl-BE"/>
              <a:t> </a:t>
            </a:r>
          </a:p>
        </p:txBody>
      </p:sp>
      <p:sp>
        <p:nvSpPr>
          <p:cNvPr id="2" name="Tijdelijke aanduiding voor tekst 1">
            <a:extLst>
              <a:ext uri="{FF2B5EF4-FFF2-40B4-BE49-F238E27FC236}">
                <a16:creationId xmlns:a16="http://schemas.microsoft.com/office/drawing/2014/main" id="{4815543B-4396-4C2C-AC0E-E4326EFE5D34}"/>
              </a:ext>
            </a:extLst>
          </p:cNvPr>
          <p:cNvSpPr>
            <a:spLocks noGrp="1"/>
          </p:cNvSpPr>
          <p:nvPr>
            <p:ph type="body" idx="1"/>
          </p:nvPr>
        </p:nvSpPr>
        <p:spPr/>
        <p:txBody>
          <a:bodyPr/>
          <a:lstStyle/>
          <a:p>
            <a:endParaRPr lang="nl-BE"/>
          </a:p>
        </p:txBody>
      </p:sp>
    </p:spTree>
    <p:extLst>
      <p:ext uri="{BB962C8B-B14F-4D97-AF65-F5344CB8AC3E}">
        <p14:creationId xmlns:p14="http://schemas.microsoft.com/office/powerpoint/2010/main" val="35659889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4">
            <a:extLst>
              <a:ext uri="{FF2B5EF4-FFF2-40B4-BE49-F238E27FC236}">
                <a16:creationId xmlns:a16="http://schemas.microsoft.com/office/drawing/2014/main" id="{36317B3E-2E0F-7B01-F312-EE550AD03514}"/>
              </a:ext>
            </a:extLst>
          </p:cNvPr>
          <p:cNvSpPr>
            <a:spLocks noGrp="1"/>
          </p:cNvSpPr>
          <p:nvPr>
            <p:ph type="title"/>
          </p:nvPr>
        </p:nvSpPr>
        <p:spPr/>
        <p:txBody>
          <a:bodyPr/>
          <a:lstStyle/>
          <a:p>
            <a:r>
              <a:rPr lang="nl-NL"/>
              <a:t>Case 1: suffix </a:t>
            </a:r>
            <a:r>
              <a:rPr lang="nl-NL" err="1"/>
              <a:t>obv</a:t>
            </a:r>
            <a:r>
              <a:rPr lang="nl-NL"/>
              <a:t> PFAS-stalen (geen SAP)</a:t>
            </a:r>
            <a:endParaRPr lang="nl-BE"/>
          </a:p>
        </p:txBody>
      </p:sp>
      <p:sp>
        <p:nvSpPr>
          <p:cNvPr id="6" name="Tijdelijke aanduiding voor inhoud 5">
            <a:extLst>
              <a:ext uri="{FF2B5EF4-FFF2-40B4-BE49-F238E27FC236}">
                <a16:creationId xmlns:a16="http://schemas.microsoft.com/office/drawing/2014/main" id="{1DE2E498-A848-D4B1-C6DC-989BCBEA3166}"/>
              </a:ext>
            </a:extLst>
          </p:cNvPr>
          <p:cNvSpPr>
            <a:spLocks noGrp="1"/>
          </p:cNvSpPr>
          <p:nvPr>
            <p:ph idx="1"/>
          </p:nvPr>
        </p:nvSpPr>
        <p:spPr/>
        <p:txBody>
          <a:bodyPr/>
          <a:lstStyle/>
          <a:p>
            <a:endParaRPr lang="nl-NL" dirty="0"/>
          </a:p>
          <a:p>
            <a:endParaRPr lang="nl-NL" dirty="0"/>
          </a:p>
          <a:p>
            <a:endParaRPr lang="nl-BE" dirty="0"/>
          </a:p>
        </p:txBody>
      </p:sp>
      <p:sp>
        <p:nvSpPr>
          <p:cNvPr id="4" name="Tijdelijke aanduiding voor dianummer 3">
            <a:extLst>
              <a:ext uri="{FF2B5EF4-FFF2-40B4-BE49-F238E27FC236}">
                <a16:creationId xmlns:a16="http://schemas.microsoft.com/office/drawing/2014/main" id="{0287BAB8-7D94-CA49-9112-2D24BCB68931}"/>
              </a:ext>
            </a:extLst>
          </p:cNvPr>
          <p:cNvSpPr>
            <a:spLocks noGrp="1"/>
          </p:cNvSpPr>
          <p:nvPr>
            <p:ph type="sldNum" sz="quarter" idx="12"/>
          </p:nvPr>
        </p:nvSpPr>
        <p:spPr/>
        <p:txBody>
          <a:bodyPr/>
          <a:lstStyle/>
          <a:p>
            <a:fld id="{7A911662-BE22-413A-B62E-4D058A8DD1B4}" type="slidenum">
              <a:rPr lang="nl-BE" smtClean="0"/>
              <a:pPr/>
              <a:t>5</a:t>
            </a:fld>
            <a:endParaRPr lang="nl-BE"/>
          </a:p>
        </p:txBody>
      </p:sp>
      <p:pic>
        <p:nvPicPr>
          <p:cNvPr id="3" name="Afbeelding 2">
            <a:extLst>
              <a:ext uri="{FF2B5EF4-FFF2-40B4-BE49-F238E27FC236}">
                <a16:creationId xmlns:a16="http://schemas.microsoft.com/office/drawing/2014/main" id="{F19FA904-9D62-B50B-ED80-EB87F4D53848}"/>
              </a:ext>
            </a:extLst>
          </p:cNvPr>
          <p:cNvPicPr>
            <a:picLocks noChangeAspect="1"/>
          </p:cNvPicPr>
          <p:nvPr/>
        </p:nvPicPr>
        <p:blipFill>
          <a:blip r:embed="rId2"/>
          <a:stretch>
            <a:fillRect/>
          </a:stretch>
        </p:blipFill>
        <p:spPr>
          <a:xfrm>
            <a:off x="522210" y="3304834"/>
            <a:ext cx="5889781" cy="2758167"/>
          </a:xfrm>
          <a:prstGeom prst="rect">
            <a:avLst/>
          </a:prstGeom>
        </p:spPr>
      </p:pic>
      <p:pic>
        <p:nvPicPr>
          <p:cNvPr id="7" name="Afbeelding 6">
            <a:extLst>
              <a:ext uri="{FF2B5EF4-FFF2-40B4-BE49-F238E27FC236}">
                <a16:creationId xmlns:a16="http://schemas.microsoft.com/office/drawing/2014/main" id="{024EB84A-C44D-BBC7-D08C-5BBD1804C70F}"/>
              </a:ext>
            </a:extLst>
          </p:cNvPr>
          <p:cNvPicPr>
            <a:picLocks noChangeAspect="1"/>
          </p:cNvPicPr>
          <p:nvPr/>
        </p:nvPicPr>
        <p:blipFill>
          <a:blip r:embed="rId3"/>
          <a:stretch>
            <a:fillRect/>
          </a:stretch>
        </p:blipFill>
        <p:spPr>
          <a:xfrm>
            <a:off x="6096000" y="1089400"/>
            <a:ext cx="6019720" cy="5768600"/>
          </a:xfrm>
          <a:prstGeom prst="rect">
            <a:avLst/>
          </a:prstGeom>
        </p:spPr>
      </p:pic>
      <p:sp>
        <p:nvSpPr>
          <p:cNvPr id="2" name="Tekstvak 1">
            <a:extLst>
              <a:ext uri="{FF2B5EF4-FFF2-40B4-BE49-F238E27FC236}">
                <a16:creationId xmlns:a16="http://schemas.microsoft.com/office/drawing/2014/main" id="{C624E1B8-3647-A675-7966-EC81411DC64F}"/>
              </a:ext>
            </a:extLst>
          </p:cNvPr>
          <p:cNvSpPr txBox="1"/>
          <p:nvPr/>
        </p:nvSpPr>
        <p:spPr>
          <a:xfrm>
            <a:off x="963038" y="1544128"/>
            <a:ext cx="4503907" cy="369332"/>
          </a:xfrm>
          <a:prstGeom prst="rect">
            <a:avLst/>
          </a:prstGeom>
          <a:noFill/>
        </p:spPr>
        <p:txBody>
          <a:bodyPr wrap="square" rtlCol="0">
            <a:spAutoFit/>
          </a:bodyPr>
          <a:lstStyle/>
          <a:p>
            <a:r>
              <a:rPr lang="nl-NL" dirty="0"/>
              <a:t>Case </a:t>
            </a:r>
            <a:r>
              <a:rPr lang="nl-NL" dirty="0" err="1"/>
              <a:t>adhv</a:t>
            </a:r>
            <a:r>
              <a:rPr lang="nl-NL" dirty="0"/>
              <a:t> invulblad en hand-out</a:t>
            </a:r>
            <a:endParaRPr lang="nl-BE" dirty="0"/>
          </a:p>
        </p:txBody>
      </p:sp>
    </p:spTree>
    <p:extLst>
      <p:ext uri="{BB962C8B-B14F-4D97-AF65-F5344CB8AC3E}">
        <p14:creationId xmlns:p14="http://schemas.microsoft.com/office/powerpoint/2010/main" val="2292614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3BBCB55-93AD-F988-C223-1AA4542B2773}"/>
              </a:ext>
            </a:extLst>
          </p:cNvPr>
          <p:cNvSpPr>
            <a:spLocks noGrp="1"/>
          </p:cNvSpPr>
          <p:nvPr>
            <p:ph type="title"/>
          </p:nvPr>
        </p:nvSpPr>
        <p:spPr/>
        <p:txBody>
          <a:bodyPr/>
          <a:lstStyle/>
          <a:p>
            <a:r>
              <a:rPr lang="nl-NL"/>
              <a:t>Case 1: vaststellingen  </a:t>
            </a:r>
            <a:endParaRPr lang="nl-BE"/>
          </a:p>
        </p:txBody>
      </p:sp>
      <p:sp>
        <p:nvSpPr>
          <p:cNvPr id="6" name="Tijdelijke aanduiding voor inhoud 5">
            <a:extLst>
              <a:ext uri="{FF2B5EF4-FFF2-40B4-BE49-F238E27FC236}">
                <a16:creationId xmlns:a16="http://schemas.microsoft.com/office/drawing/2014/main" id="{C898AA6A-7604-936A-1EC7-0017636DF5F0}"/>
              </a:ext>
            </a:extLst>
          </p:cNvPr>
          <p:cNvSpPr>
            <a:spLocks noGrp="1"/>
          </p:cNvSpPr>
          <p:nvPr>
            <p:ph idx="1"/>
          </p:nvPr>
        </p:nvSpPr>
        <p:spPr>
          <a:xfrm>
            <a:off x="838200" y="1265840"/>
            <a:ext cx="11223750" cy="5317840"/>
          </a:xfrm>
        </p:spPr>
        <p:txBody>
          <a:bodyPr>
            <a:normAutofit/>
          </a:bodyPr>
          <a:lstStyle/>
          <a:p>
            <a:r>
              <a:rPr lang="nl-NL" dirty="0">
                <a:solidFill>
                  <a:srgbClr val="0070C0"/>
                </a:solidFill>
              </a:rPr>
              <a:t>X: </a:t>
            </a:r>
            <a:r>
              <a:rPr lang="nl-NL" dirty="0"/>
              <a:t>Eens WVG voor PFAS overschreden is, geldt altijd code 9yz</a:t>
            </a:r>
          </a:p>
          <a:p>
            <a:r>
              <a:rPr lang="nl-NL" dirty="0">
                <a:solidFill>
                  <a:srgbClr val="0070C0"/>
                </a:solidFill>
              </a:rPr>
              <a:t>Y: </a:t>
            </a:r>
            <a:r>
              <a:rPr lang="nl-NL" dirty="0"/>
              <a:t>Cumulatieve voorwaarden voor vaste deel én </a:t>
            </a:r>
            <a:r>
              <a:rPr lang="nl-NL" dirty="0" err="1"/>
              <a:t>eluaat</a:t>
            </a:r>
            <a:endParaRPr lang="nl-NL" dirty="0"/>
          </a:p>
          <a:p>
            <a:pPr lvl="1"/>
            <a:r>
              <a:rPr lang="nl-NL" dirty="0"/>
              <a:t>[PFAS]b ≤  WVG → 211 suffix a, b of c </a:t>
            </a:r>
            <a:r>
              <a:rPr lang="nl-NL" dirty="0" err="1"/>
              <a:t>ifv</a:t>
            </a:r>
            <a:r>
              <a:rPr lang="nl-NL" dirty="0"/>
              <a:t> </a:t>
            </a:r>
            <a:r>
              <a:rPr lang="nl-NL" dirty="0" err="1"/>
              <a:t>eluaat</a:t>
            </a:r>
            <a:r>
              <a:rPr lang="nl-NL" dirty="0"/>
              <a:t> </a:t>
            </a:r>
          </a:p>
          <a:p>
            <a:pPr lvl="1"/>
            <a:r>
              <a:rPr lang="nl-NL" dirty="0"/>
              <a:t>[PFAS]b &gt;  WVG → opdeling van ‘gebruik als bodem’ versus ‘gebruik in BBG’</a:t>
            </a:r>
          </a:p>
          <a:p>
            <a:endParaRPr lang="nl-NL" dirty="0"/>
          </a:p>
          <a:p>
            <a:endParaRPr lang="nl-NL" dirty="0"/>
          </a:p>
          <a:p>
            <a:endParaRPr lang="nl-NL" dirty="0"/>
          </a:p>
          <a:p>
            <a:endParaRPr lang="nl-NL" dirty="0"/>
          </a:p>
          <a:p>
            <a:endParaRPr lang="nl-NL" dirty="0"/>
          </a:p>
          <a:p>
            <a:endParaRPr lang="nl-NL" dirty="0"/>
          </a:p>
          <a:p>
            <a:endParaRPr lang="nl-NL" dirty="0"/>
          </a:p>
          <a:p>
            <a:r>
              <a:rPr lang="nl-NL" dirty="0">
                <a:solidFill>
                  <a:srgbClr val="0070C0"/>
                </a:solidFill>
              </a:rPr>
              <a:t>Z: </a:t>
            </a:r>
            <a:r>
              <a:rPr lang="nl-NL" dirty="0"/>
              <a:t>analoog aan zware metalen</a:t>
            </a:r>
          </a:p>
          <a:p>
            <a:pPr lvl="1"/>
            <a:r>
              <a:rPr lang="nl-NL" dirty="0"/>
              <a:t>totaalconcentraties (max TWSN) én</a:t>
            </a:r>
          </a:p>
          <a:p>
            <a:pPr lvl="1"/>
            <a:r>
              <a:rPr lang="nl-NL" dirty="0" err="1"/>
              <a:t>eluaat</a:t>
            </a:r>
            <a:r>
              <a:rPr lang="nl-NL" dirty="0"/>
              <a:t> indien WVG overschreden is </a:t>
            </a:r>
          </a:p>
          <a:p>
            <a:endParaRPr lang="nl-NL" dirty="0"/>
          </a:p>
        </p:txBody>
      </p:sp>
      <p:sp>
        <p:nvSpPr>
          <p:cNvPr id="4" name="Tijdelijke aanduiding voor dianummer 3">
            <a:extLst>
              <a:ext uri="{FF2B5EF4-FFF2-40B4-BE49-F238E27FC236}">
                <a16:creationId xmlns:a16="http://schemas.microsoft.com/office/drawing/2014/main" id="{4330389C-F66E-4F5B-8D65-DD48048227AC}"/>
              </a:ext>
            </a:extLst>
          </p:cNvPr>
          <p:cNvSpPr>
            <a:spLocks noGrp="1"/>
          </p:cNvSpPr>
          <p:nvPr>
            <p:ph type="sldNum" sz="quarter" idx="12"/>
          </p:nvPr>
        </p:nvSpPr>
        <p:spPr/>
        <p:txBody>
          <a:bodyPr/>
          <a:lstStyle/>
          <a:p>
            <a:fld id="{7A911662-BE22-413A-B62E-4D058A8DD1B4}" type="slidenum">
              <a:rPr lang="nl-BE" smtClean="0"/>
              <a:pPr/>
              <a:t>6</a:t>
            </a:fld>
            <a:endParaRPr lang="nl-BE"/>
          </a:p>
        </p:txBody>
      </p:sp>
      <p:sp>
        <p:nvSpPr>
          <p:cNvPr id="9" name="Tijdelijke aanduiding voor tekst 4">
            <a:extLst>
              <a:ext uri="{FF2B5EF4-FFF2-40B4-BE49-F238E27FC236}">
                <a16:creationId xmlns:a16="http://schemas.microsoft.com/office/drawing/2014/main" id="{D30A6EE3-AA35-A752-B62F-841EF38F3546}"/>
              </a:ext>
            </a:extLst>
          </p:cNvPr>
          <p:cNvSpPr txBox="1">
            <a:spLocks/>
          </p:cNvSpPr>
          <p:nvPr/>
        </p:nvSpPr>
        <p:spPr>
          <a:xfrm>
            <a:off x="4500595" y="1433848"/>
            <a:ext cx="3216211" cy="492870"/>
          </a:xfrm>
          <a:prstGeom prst="rect">
            <a:avLst/>
          </a:prstGeom>
        </p:spPr>
        <p:txBody>
          <a:bodyPr vert="horz" lIns="91440" tIns="45720" rIns="91440" bIns="45720" rtlCol="0" anchor="b">
            <a:normAutofit/>
          </a:bodyPr>
          <a:lstStyle>
            <a:lvl1pPr marL="0" indent="0" algn="l" defTabSz="685800" rtl="0" eaLnBrk="1" latinLnBrk="0" hangingPunct="1">
              <a:lnSpc>
                <a:spcPct val="90000"/>
              </a:lnSpc>
              <a:spcBef>
                <a:spcPts val="750"/>
              </a:spcBef>
              <a:buFont typeface="Arial" panose="020B0604020202020204" pitchFamily="34" charset="0"/>
              <a:buNone/>
              <a:defRPr sz="1800" b="1" kern="1200">
                <a:solidFill>
                  <a:schemeClr val="tx1"/>
                </a:solidFill>
                <a:latin typeface="+mn-lt"/>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500" b="1" kern="1200">
                <a:solidFill>
                  <a:schemeClr val="tx1">
                    <a:lumMod val="65000"/>
                    <a:lumOff val="35000"/>
                  </a:schemeClr>
                </a:solidFill>
                <a:latin typeface="+mn-lt"/>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350" b="1" kern="1200">
                <a:solidFill>
                  <a:schemeClr val="tx1">
                    <a:lumMod val="65000"/>
                    <a:lumOff val="35000"/>
                  </a:schemeClr>
                </a:solidFill>
                <a:latin typeface="+mn-lt"/>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200" b="1" kern="1200">
                <a:solidFill>
                  <a:schemeClr val="tx1">
                    <a:lumMod val="65000"/>
                    <a:lumOff val="35000"/>
                  </a:schemeClr>
                </a:solidFill>
                <a:latin typeface="+mn-lt"/>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200" b="1" kern="1200">
                <a:solidFill>
                  <a:schemeClr val="tx1">
                    <a:lumMod val="65000"/>
                    <a:lumOff val="35000"/>
                  </a:schemeClr>
                </a:solidFill>
                <a:latin typeface="+mn-lt"/>
                <a:ea typeface="+mn-ea"/>
                <a:cs typeface="+mn-cs"/>
              </a:defRPr>
            </a:lvl5pPr>
            <a:lvl6pPr marL="1714500" indent="0" algn="l" defTabSz="685800" rtl="0" eaLnBrk="1" latinLnBrk="0" hangingPunct="1">
              <a:lnSpc>
                <a:spcPct val="90000"/>
              </a:lnSpc>
              <a:spcBef>
                <a:spcPts val="375"/>
              </a:spcBef>
              <a:buFont typeface="Arial" panose="020B0604020202020204" pitchFamily="34" charset="0"/>
              <a:buNone/>
              <a:defRPr sz="1200" b="1" kern="1200">
                <a:solidFill>
                  <a:schemeClr val="tx1"/>
                </a:solidFill>
                <a:latin typeface="+mn-lt"/>
                <a:ea typeface="+mn-ea"/>
                <a:cs typeface="+mn-cs"/>
              </a:defRPr>
            </a:lvl6pPr>
            <a:lvl7pPr marL="2057400" indent="0" algn="l" defTabSz="685800" rtl="0" eaLnBrk="1" latinLnBrk="0" hangingPunct="1">
              <a:lnSpc>
                <a:spcPct val="90000"/>
              </a:lnSpc>
              <a:spcBef>
                <a:spcPts val="375"/>
              </a:spcBef>
              <a:buFont typeface="Arial" panose="020B0604020202020204" pitchFamily="34" charset="0"/>
              <a:buNone/>
              <a:defRPr sz="1200" b="1" kern="1200">
                <a:solidFill>
                  <a:schemeClr val="tx1"/>
                </a:solidFill>
                <a:latin typeface="+mn-lt"/>
                <a:ea typeface="+mn-ea"/>
                <a:cs typeface="+mn-cs"/>
              </a:defRPr>
            </a:lvl7pPr>
            <a:lvl8pPr marL="2400300" indent="0" algn="l" defTabSz="685800" rtl="0" eaLnBrk="1" latinLnBrk="0" hangingPunct="1">
              <a:lnSpc>
                <a:spcPct val="90000"/>
              </a:lnSpc>
              <a:spcBef>
                <a:spcPts val="375"/>
              </a:spcBef>
              <a:buFont typeface="Arial" panose="020B0604020202020204" pitchFamily="34" charset="0"/>
              <a:buNone/>
              <a:defRPr sz="1200" b="1" kern="1200">
                <a:solidFill>
                  <a:schemeClr val="tx1"/>
                </a:solidFill>
                <a:latin typeface="+mn-lt"/>
                <a:ea typeface="+mn-ea"/>
                <a:cs typeface="+mn-cs"/>
              </a:defRPr>
            </a:lvl8pPr>
            <a:lvl9pPr marL="2743200" indent="0" algn="l" defTabSz="685800" rtl="0" eaLnBrk="1" latinLnBrk="0" hangingPunct="1">
              <a:lnSpc>
                <a:spcPct val="90000"/>
              </a:lnSpc>
              <a:spcBef>
                <a:spcPts val="375"/>
              </a:spcBef>
              <a:buFont typeface="Arial" panose="020B0604020202020204" pitchFamily="34" charset="0"/>
              <a:buNone/>
              <a:defRPr sz="1200" b="1" kern="1200">
                <a:solidFill>
                  <a:schemeClr val="tx1"/>
                </a:solidFill>
                <a:latin typeface="+mn-lt"/>
                <a:ea typeface="+mn-ea"/>
                <a:cs typeface="+mn-cs"/>
              </a:defRPr>
            </a:lvl9pPr>
          </a:lstStyle>
          <a:p>
            <a:endParaRPr lang="nl-BE"/>
          </a:p>
        </p:txBody>
      </p:sp>
      <p:graphicFrame>
        <p:nvGraphicFramePr>
          <p:cNvPr id="3" name="Tabel 9">
            <a:extLst>
              <a:ext uri="{FF2B5EF4-FFF2-40B4-BE49-F238E27FC236}">
                <a16:creationId xmlns:a16="http://schemas.microsoft.com/office/drawing/2014/main" id="{9F9B8144-DE10-82AB-C71E-0686F8783CD9}"/>
              </a:ext>
            </a:extLst>
          </p:cNvPr>
          <p:cNvGraphicFramePr>
            <a:graphicFrameLocks noGrp="1"/>
          </p:cNvGraphicFramePr>
          <p:nvPr>
            <p:extLst>
              <p:ext uri="{D42A27DB-BD31-4B8C-83A1-F6EECF244321}">
                <p14:modId xmlns:p14="http://schemas.microsoft.com/office/powerpoint/2010/main" val="2247594748"/>
              </p:ext>
            </p:extLst>
          </p:nvPr>
        </p:nvGraphicFramePr>
        <p:xfrm>
          <a:off x="1371600" y="2760662"/>
          <a:ext cx="10425174" cy="2456180"/>
        </p:xfrm>
        <a:graphic>
          <a:graphicData uri="http://schemas.openxmlformats.org/drawingml/2006/table">
            <a:tbl>
              <a:tblPr firstRow="1" bandRow="1">
                <a:tableStyleId>{5C22544A-7EE6-4342-B048-85BDC9FD1C3A}</a:tableStyleId>
              </a:tblPr>
              <a:tblGrid>
                <a:gridCol w="3475058">
                  <a:extLst>
                    <a:ext uri="{9D8B030D-6E8A-4147-A177-3AD203B41FA5}">
                      <a16:colId xmlns:a16="http://schemas.microsoft.com/office/drawing/2014/main" val="3974858589"/>
                    </a:ext>
                  </a:extLst>
                </a:gridCol>
                <a:gridCol w="3475058">
                  <a:extLst>
                    <a:ext uri="{9D8B030D-6E8A-4147-A177-3AD203B41FA5}">
                      <a16:colId xmlns:a16="http://schemas.microsoft.com/office/drawing/2014/main" val="169656293"/>
                    </a:ext>
                  </a:extLst>
                </a:gridCol>
                <a:gridCol w="3475058">
                  <a:extLst>
                    <a:ext uri="{9D8B030D-6E8A-4147-A177-3AD203B41FA5}">
                      <a16:colId xmlns:a16="http://schemas.microsoft.com/office/drawing/2014/main" val="1326281491"/>
                    </a:ext>
                  </a:extLst>
                </a:gridCol>
              </a:tblGrid>
              <a:tr h="370840">
                <a:tc>
                  <a:txBody>
                    <a:bodyPr/>
                    <a:lstStyle/>
                    <a:p>
                      <a:endParaRPr lang="nl-BE" dirty="0"/>
                    </a:p>
                  </a:txBody>
                  <a:tcPr/>
                </a:tc>
                <a:tc>
                  <a:txBody>
                    <a:bodyPr/>
                    <a:lstStyle/>
                    <a:p>
                      <a:r>
                        <a:rPr lang="nl-NL"/>
                        <a:t>WVG &lt; [PFAS]b ≤  80% TWSN</a:t>
                      </a:r>
                      <a:endParaRPr lang="nl-BE"/>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nl-NL"/>
                        <a:t>80% TWSN &lt; [PFAS]b ≤  max TWSN</a:t>
                      </a:r>
                    </a:p>
                  </a:txBody>
                  <a:tcPr/>
                </a:tc>
                <a:extLst>
                  <a:ext uri="{0D108BD9-81ED-4DB2-BD59-A6C34878D82A}">
                    <a16:rowId xmlns:a16="http://schemas.microsoft.com/office/drawing/2014/main" val="2357715167"/>
                  </a:ext>
                </a:extLst>
              </a:tr>
              <a:tr h="370840">
                <a:tc>
                  <a:txBody>
                    <a:bodyPr/>
                    <a:lstStyle/>
                    <a:p>
                      <a:r>
                        <a:rPr lang="nl-NL" dirty="0"/>
                        <a:t>Geen uitloogproef</a:t>
                      </a:r>
                      <a:endParaRPr lang="nl-BE" dirty="0"/>
                    </a:p>
                  </a:txBody>
                  <a:tcPr/>
                </a:tc>
                <a:tc>
                  <a:txBody>
                    <a:bodyPr/>
                    <a:lstStyle/>
                    <a:p>
                      <a:r>
                        <a:rPr lang="nl-NL"/>
                        <a:t>900 e: onvoldoende info</a:t>
                      </a:r>
                      <a:endParaRPr lang="nl-BE"/>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nl-NL"/>
                        <a:t>900 e: onvoldoende info </a:t>
                      </a:r>
                      <a:endParaRPr lang="nl-BE"/>
                    </a:p>
                  </a:txBody>
                  <a:tcPr/>
                </a:tc>
                <a:extLst>
                  <a:ext uri="{0D108BD9-81ED-4DB2-BD59-A6C34878D82A}">
                    <a16:rowId xmlns:a16="http://schemas.microsoft.com/office/drawing/2014/main" val="883993991"/>
                  </a:ext>
                </a:extLst>
              </a:tr>
              <a:tr h="370840">
                <a:tc>
                  <a:txBody>
                    <a:bodyPr/>
                    <a:lstStyle/>
                    <a:p>
                      <a:r>
                        <a:rPr lang="nl-NL"/>
                        <a:t>Gunstige uitloogproef </a:t>
                      </a:r>
                      <a:endParaRPr lang="nl-BE"/>
                    </a:p>
                  </a:txBody>
                  <a:tcPr/>
                </a:tc>
                <a:tc>
                  <a:txBody>
                    <a:bodyPr/>
                    <a:lstStyle/>
                    <a:p>
                      <a:r>
                        <a:rPr lang="nl-NL">
                          <a:sym typeface="Wingdings" panose="05000000000000000000" pitchFamily="2" charset="2"/>
                        </a:rPr>
                        <a:t>911 d: </a:t>
                      </a:r>
                      <a:r>
                        <a:rPr lang="nl-NL"/>
                        <a:t>binnen KWZ, als bodem en in bouwkundige toepassingen</a:t>
                      </a:r>
                      <a:endParaRPr lang="nl-BE"/>
                    </a:p>
                  </a:txBody>
                  <a:tcPr/>
                </a:tc>
                <a:tc>
                  <a:txBody>
                    <a:bodyPr/>
                    <a:lstStyle/>
                    <a:p>
                      <a:r>
                        <a:rPr lang="nl-NL">
                          <a:sym typeface="Wingdings" panose="05000000000000000000" pitchFamily="2" charset="2"/>
                        </a:rPr>
                        <a:t>9</a:t>
                      </a:r>
                      <a:r>
                        <a:rPr lang="nl-NL"/>
                        <a:t>9</a:t>
                      </a:r>
                      <a:r>
                        <a:rPr lang="nl-NL">
                          <a:sym typeface="Wingdings" panose="05000000000000000000" pitchFamily="2" charset="2"/>
                        </a:rPr>
                        <a:t>1</a:t>
                      </a:r>
                      <a:r>
                        <a:rPr lang="nl-NL"/>
                        <a:t> d: enkel BBG </a:t>
                      </a:r>
                      <a:endParaRPr lang="nl-BE"/>
                    </a:p>
                  </a:txBody>
                  <a:tcPr/>
                </a:tc>
                <a:extLst>
                  <a:ext uri="{0D108BD9-81ED-4DB2-BD59-A6C34878D82A}">
                    <a16:rowId xmlns:a16="http://schemas.microsoft.com/office/drawing/2014/main" val="4068117412"/>
                  </a:ext>
                </a:extLst>
              </a:tr>
              <a:tr h="370840">
                <a:tc>
                  <a:txBody>
                    <a:bodyPr/>
                    <a:lstStyle/>
                    <a:p>
                      <a:r>
                        <a:rPr lang="nl-NL"/>
                        <a:t>Ongunstige uitloogproef </a:t>
                      </a:r>
                      <a:endParaRPr lang="nl-BE"/>
                    </a:p>
                  </a:txBody>
                  <a:tcPr/>
                </a:tc>
                <a:tc>
                  <a:txBody>
                    <a:bodyPr/>
                    <a:lstStyle/>
                    <a:p>
                      <a:r>
                        <a:rPr lang="nl-NL" dirty="0">
                          <a:sym typeface="Wingdings" panose="05000000000000000000" pitchFamily="2" charset="2"/>
                        </a:rPr>
                        <a:t>909 f: gebruik als bodem of BBG enkel mogelijk mits grondwateronderzoek</a:t>
                      </a:r>
                      <a:endParaRPr lang="nl-BE" dirty="0"/>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nl-NL" dirty="0">
                          <a:sym typeface="Wingdings" panose="05000000000000000000" pitchFamily="2" charset="2"/>
                        </a:rPr>
                        <a:t>99</a:t>
                      </a:r>
                      <a:r>
                        <a:rPr lang="nl-NL" dirty="0"/>
                        <a:t>9 f: </a:t>
                      </a:r>
                      <a:r>
                        <a:rPr lang="nl-NL" dirty="0">
                          <a:sym typeface="Wingdings" panose="05000000000000000000" pitchFamily="2" charset="2"/>
                        </a:rPr>
                        <a:t>geen gebruik als bodem mogelijk. Enkel BBG binnen KWZ mits grondwateronderzoek</a:t>
                      </a:r>
                      <a:endParaRPr lang="nl-BE" dirty="0"/>
                    </a:p>
                  </a:txBody>
                  <a:tcPr/>
                </a:tc>
                <a:extLst>
                  <a:ext uri="{0D108BD9-81ED-4DB2-BD59-A6C34878D82A}">
                    <a16:rowId xmlns:a16="http://schemas.microsoft.com/office/drawing/2014/main" val="45145610"/>
                  </a:ext>
                </a:extLst>
              </a:tr>
              <a:tr h="370840">
                <a:tc>
                  <a:txBody>
                    <a:bodyPr/>
                    <a:lstStyle/>
                    <a:p>
                      <a:r>
                        <a:rPr lang="nl-NL"/>
                        <a:t>Aanvullend grondwateronderzoek voldoet </a:t>
                      </a:r>
                      <a:endParaRPr lang="nl-BE"/>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nl-NL">
                          <a:sym typeface="Wingdings" panose="05000000000000000000" pitchFamily="2" charset="2"/>
                        </a:rPr>
                        <a:t>919 f: </a:t>
                      </a:r>
                      <a:r>
                        <a:rPr lang="nl-NL"/>
                        <a:t>binnen KWZ die </a:t>
                      </a:r>
                      <a:r>
                        <a:rPr lang="nl-NL">
                          <a:sym typeface="Wingdings" panose="05000000000000000000" pitchFamily="2" charset="2"/>
                        </a:rPr>
                        <a:t>gebruik in WW, BZ en OW uitsluit</a:t>
                      </a:r>
                      <a:r>
                        <a:rPr lang="nl-NL"/>
                        <a:t>, als bodem en in bouwkundige toepassingen</a:t>
                      </a:r>
                      <a:endParaRPr lang="nl-BE"/>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nl-NL" dirty="0">
                          <a:sym typeface="Wingdings" panose="05000000000000000000" pitchFamily="2" charset="2"/>
                        </a:rPr>
                        <a:t>929 f: </a:t>
                      </a:r>
                      <a:r>
                        <a:rPr lang="nl-NL" dirty="0"/>
                        <a:t>enkel BBG binnen KWZ die </a:t>
                      </a:r>
                      <a:r>
                        <a:rPr lang="nl-NL" dirty="0">
                          <a:sym typeface="Wingdings" panose="05000000000000000000" pitchFamily="2" charset="2"/>
                        </a:rPr>
                        <a:t>gebruik in WW, BZ en OW uitsluit.</a:t>
                      </a:r>
                    </a:p>
                    <a:p>
                      <a:endParaRPr lang="nl-BE" dirty="0"/>
                    </a:p>
                  </a:txBody>
                  <a:tcPr/>
                </a:tc>
                <a:extLst>
                  <a:ext uri="{0D108BD9-81ED-4DB2-BD59-A6C34878D82A}">
                    <a16:rowId xmlns:a16="http://schemas.microsoft.com/office/drawing/2014/main" val="1060184446"/>
                  </a:ext>
                </a:extLst>
              </a:tr>
            </a:tbl>
          </a:graphicData>
        </a:graphic>
      </p:graphicFrame>
    </p:spTree>
    <p:extLst>
      <p:ext uri="{BB962C8B-B14F-4D97-AF65-F5344CB8AC3E}">
        <p14:creationId xmlns:p14="http://schemas.microsoft.com/office/powerpoint/2010/main" val="20631003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11" end="1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xEl>
                                              <p:pRg st="12" end="1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
                                            <p:txEl>
                                              <p:pRg st="13" end="1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1" end="1"/>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6">
                                            <p:txEl>
                                              <p:pRg st="2" end="2"/>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F94A84C-A78D-72BF-A2D2-9295358DF6E9}"/>
              </a:ext>
            </a:extLst>
          </p:cNvPr>
          <p:cNvSpPr>
            <a:spLocks noGrp="1"/>
          </p:cNvSpPr>
          <p:nvPr>
            <p:ph type="title"/>
          </p:nvPr>
        </p:nvSpPr>
        <p:spPr/>
        <p:txBody>
          <a:bodyPr>
            <a:normAutofit/>
          </a:bodyPr>
          <a:lstStyle/>
          <a:p>
            <a:r>
              <a:rPr lang="nl-NL"/>
              <a:t>Case 1: Rol </a:t>
            </a:r>
            <a:r>
              <a:rPr lang="nl-NL" err="1"/>
              <a:t>eBSD</a:t>
            </a:r>
            <a:r>
              <a:rPr lang="nl-NL"/>
              <a:t> </a:t>
            </a:r>
            <a:r>
              <a:rPr lang="nl-NL" err="1"/>
              <a:t>ikv</a:t>
            </a:r>
            <a:r>
              <a:rPr lang="nl-NL"/>
              <a:t> de “Kwaliteitstoets”</a:t>
            </a:r>
            <a:endParaRPr lang="nl-BE"/>
          </a:p>
        </p:txBody>
      </p:sp>
      <p:sp>
        <p:nvSpPr>
          <p:cNvPr id="4" name="Tijdelijke aanduiding voor dianummer 3">
            <a:extLst>
              <a:ext uri="{FF2B5EF4-FFF2-40B4-BE49-F238E27FC236}">
                <a16:creationId xmlns:a16="http://schemas.microsoft.com/office/drawing/2014/main" id="{28B15DA1-16C7-3E65-FBDE-71DC99D6F59F}"/>
              </a:ext>
            </a:extLst>
          </p:cNvPr>
          <p:cNvSpPr>
            <a:spLocks noGrp="1"/>
          </p:cNvSpPr>
          <p:nvPr>
            <p:ph type="sldNum" sz="quarter" idx="12"/>
          </p:nvPr>
        </p:nvSpPr>
        <p:spPr/>
        <p:txBody>
          <a:bodyPr/>
          <a:lstStyle/>
          <a:p>
            <a:fld id="{7A911662-BE22-413A-B62E-4D058A8DD1B4}" type="slidenum">
              <a:rPr lang="nl-BE" smtClean="0"/>
              <a:pPr/>
              <a:t>7</a:t>
            </a:fld>
            <a:endParaRPr lang="nl-BE"/>
          </a:p>
        </p:txBody>
      </p:sp>
      <p:sp>
        <p:nvSpPr>
          <p:cNvPr id="5" name="Tijdelijke aanduiding voor inhoud 5">
            <a:extLst>
              <a:ext uri="{FF2B5EF4-FFF2-40B4-BE49-F238E27FC236}">
                <a16:creationId xmlns:a16="http://schemas.microsoft.com/office/drawing/2014/main" id="{EF32B6F6-AA4B-9131-EFA6-27502F43A207}"/>
              </a:ext>
            </a:extLst>
          </p:cNvPr>
          <p:cNvSpPr txBox="1">
            <a:spLocks noGrp="1"/>
          </p:cNvSpPr>
          <p:nvPr>
            <p:ph idx="1"/>
          </p:nvPr>
        </p:nvSpPr>
        <p:spPr>
          <a:xfrm>
            <a:off x="838200" y="1285336"/>
            <a:ext cx="10515600" cy="5036089"/>
          </a:xfrm>
          <a:prstGeom prst="rect">
            <a:avLst/>
          </a:prstGeom>
        </p:spPr>
        <p:txBody>
          <a:bodyPr vert="horz" lIns="91440" tIns="45720" rIns="91440" bIns="45720" rtlCol="0">
            <a:normAutofit lnSpcReduction="10000"/>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Wingdings" panose="05000000000000000000" pitchFamily="2" charset="2"/>
              <a:buChar char="Ø"/>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nl-NL" dirty="0"/>
              <a:t>Noodzaak suffix</a:t>
            </a:r>
          </a:p>
          <a:p>
            <a:pPr lvl="1"/>
            <a:r>
              <a:rPr lang="nl-NL" dirty="0"/>
              <a:t>Relevant voor afvoer als bodem én als BBG/VP </a:t>
            </a:r>
            <a:endParaRPr lang="nl-NL" dirty="0">
              <a:highlight>
                <a:srgbClr val="FFFF00"/>
              </a:highlight>
            </a:endParaRPr>
          </a:p>
          <a:p>
            <a:pPr lvl="1"/>
            <a:r>
              <a:rPr lang="nl-NL" dirty="0"/>
              <a:t>Niet voor gebruik binnen KWZ </a:t>
            </a:r>
            <a:r>
              <a:rPr lang="nl-NL" dirty="0">
                <a:sym typeface="Wingdings" panose="05000000000000000000" pitchFamily="2" charset="2"/>
              </a:rPr>
              <a:t> KWZ correct bepalen</a:t>
            </a:r>
            <a:endParaRPr lang="nl-NL" dirty="0"/>
          </a:p>
          <a:p>
            <a:r>
              <a:rPr lang="nl-NL" dirty="0"/>
              <a:t>Locatie-specifieke criteria, in functie van de eindbestemming:</a:t>
            </a:r>
          </a:p>
          <a:p>
            <a:endParaRPr lang="nl-NL" dirty="0"/>
          </a:p>
          <a:p>
            <a:endParaRPr lang="nl-NL" dirty="0"/>
          </a:p>
          <a:p>
            <a:endParaRPr lang="nl-NL" dirty="0"/>
          </a:p>
          <a:p>
            <a:endParaRPr lang="nl-NL" dirty="0"/>
          </a:p>
          <a:p>
            <a:endParaRPr lang="nl-NL" dirty="0"/>
          </a:p>
          <a:p>
            <a:endParaRPr lang="nl-NL" dirty="0"/>
          </a:p>
          <a:p>
            <a:endParaRPr lang="nl-NL" dirty="0"/>
          </a:p>
          <a:p>
            <a:endParaRPr lang="nl-NL" dirty="0"/>
          </a:p>
          <a:p>
            <a:endParaRPr lang="nl-NL" dirty="0"/>
          </a:p>
          <a:p>
            <a:r>
              <a:rPr lang="nl-NL" dirty="0"/>
              <a:t>Nieuwe en bestaande </a:t>
            </a:r>
            <a:r>
              <a:rPr lang="nl-NL" dirty="0" err="1"/>
              <a:t>SVA’s</a:t>
            </a:r>
            <a:r>
              <a:rPr lang="nl-NL" dirty="0"/>
              <a:t> </a:t>
            </a:r>
            <a:r>
              <a:rPr lang="nl-NL" dirty="0">
                <a:sym typeface="Wingdings" panose="05000000000000000000" pitchFamily="2" charset="2"/>
              </a:rPr>
              <a:t> hoe organiseren? </a:t>
            </a:r>
            <a:r>
              <a:rPr lang="nl-NL" dirty="0"/>
              <a:t> </a:t>
            </a:r>
          </a:p>
        </p:txBody>
      </p:sp>
      <p:graphicFrame>
        <p:nvGraphicFramePr>
          <p:cNvPr id="6" name="Tabel 9">
            <a:extLst>
              <a:ext uri="{FF2B5EF4-FFF2-40B4-BE49-F238E27FC236}">
                <a16:creationId xmlns:a16="http://schemas.microsoft.com/office/drawing/2014/main" id="{A8DE5827-4644-9066-C4CB-DC13A5BDDF5D}"/>
              </a:ext>
            </a:extLst>
          </p:cNvPr>
          <p:cNvGraphicFramePr>
            <a:graphicFrameLocks noGrp="1"/>
          </p:cNvGraphicFramePr>
          <p:nvPr>
            <p:extLst>
              <p:ext uri="{D42A27DB-BD31-4B8C-83A1-F6EECF244321}">
                <p14:modId xmlns:p14="http://schemas.microsoft.com/office/powerpoint/2010/main" val="46497675"/>
              </p:ext>
            </p:extLst>
          </p:nvPr>
        </p:nvGraphicFramePr>
        <p:xfrm>
          <a:off x="838200" y="2541445"/>
          <a:ext cx="11094720" cy="3114040"/>
        </p:xfrm>
        <a:graphic>
          <a:graphicData uri="http://schemas.openxmlformats.org/drawingml/2006/table">
            <a:tbl>
              <a:tblPr firstRow="1" bandRow="1">
                <a:tableStyleId>{5C22544A-7EE6-4342-B048-85BDC9FD1C3A}</a:tableStyleId>
              </a:tblPr>
              <a:tblGrid>
                <a:gridCol w="2744216">
                  <a:extLst>
                    <a:ext uri="{9D8B030D-6E8A-4147-A177-3AD203B41FA5}">
                      <a16:colId xmlns:a16="http://schemas.microsoft.com/office/drawing/2014/main" val="3974858589"/>
                    </a:ext>
                  </a:extLst>
                </a:gridCol>
                <a:gridCol w="3785462">
                  <a:extLst>
                    <a:ext uri="{9D8B030D-6E8A-4147-A177-3AD203B41FA5}">
                      <a16:colId xmlns:a16="http://schemas.microsoft.com/office/drawing/2014/main" val="169656293"/>
                    </a:ext>
                  </a:extLst>
                </a:gridCol>
                <a:gridCol w="4565042">
                  <a:extLst>
                    <a:ext uri="{9D8B030D-6E8A-4147-A177-3AD203B41FA5}">
                      <a16:colId xmlns:a16="http://schemas.microsoft.com/office/drawing/2014/main" val="1326281491"/>
                    </a:ext>
                  </a:extLst>
                </a:gridCol>
              </a:tblGrid>
              <a:tr h="370840">
                <a:tc>
                  <a:txBody>
                    <a:bodyPr/>
                    <a:lstStyle/>
                    <a:p>
                      <a:endParaRPr lang="nl-BE"/>
                    </a:p>
                  </a:txBody>
                  <a:tcPr/>
                </a:tc>
                <a:tc>
                  <a:txBody>
                    <a:bodyPr/>
                    <a:lstStyle/>
                    <a:p>
                      <a:r>
                        <a:rPr lang="nl-NL"/>
                        <a:t>Rol </a:t>
                      </a:r>
                      <a:r>
                        <a:rPr lang="nl-NL" err="1"/>
                        <a:t>eBSD</a:t>
                      </a:r>
                      <a:endParaRPr lang="nl-BE"/>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nl-NL"/>
                        <a:t>Advies </a:t>
                      </a:r>
                      <a:r>
                        <a:rPr lang="nl-NL" err="1"/>
                        <a:t>ikv</a:t>
                      </a:r>
                      <a:r>
                        <a:rPr lang="nl-NL"/>
                        <a:t> aanvoer/afvoer</a:t>
                      </a:r>
                    </a:p>
                  </a:txBody>
                  <a:tcPr/>
                </a:tc>
                <a:extLst>
                  <a:ext uri="{0D108BD9-81ED-4DB2-BD59-A6C34878D82A}">
                    <a16:rowId xmlns:a16="http://schemas.microsoft.com/office/drawing/2014/main" val="2357715167"/>
                  </a:ext>
                </a:extLst>
              </a:tr>
              <a:tr h="370840">
                <a:tc>
                  <a:txBody>
                    <a:bodyPr/>
                    <a:lstStyle/>
                    <a:p>
                      <a:r>
                        <a:rPr lang="nl-NL"/>
                        <a:t>Groeven en graverijen </a:t>
                      </a:r>
                      <a:endParaRPr lang="nl-BE"/>
                    </a:p>
                  </a:txBody>
                  <a:tcPr/>
                </a:tc>
                <a:tc>
                  <a:txBody>
                    <a:bodyPr/>
                    <a:lstStyle/>
                    <a:p>
                      <a:pPr lvl="0"/>
                      <a:r>
                        <a:rPr lang="nl-NL">
                          <a:solidFill>
                            <a:srgbClr val="FF0000"/>
                          </a:solidFill>
                        </a:rPr>
                        <a:t>Indeling éénmalig te bepalen door eBSD:</a:t>
                      </a:r>
                    </a:p>
                    <a:p>
                      <a:pPr marL="285750" lvl="0" indent="-285750">
                        <a:buFont typeface="Arial" panose="020B0604020202020204" pitchFamily="34" charset="0"/>
                        <a:buChar char="•"/>
                      </a:pPr>
                      <a:r>
                        <a:rPr lang="nl-NL"/>
                        <a:t>Groeves/graverijen in direct contact met grondwater of een ander oppervlaktelichaam</a:t>
                      </a:r>
                    </a:p>
                    <a:p>
                      <a:pPr marL="285750" lvl="0" indent="-285750">
                        <a:buFont typeface="Arial" panose="020B0604020202020204" pitchFamily="34" charset="0"/>
                        <a:buChar char="•"/>
                      </a:pPr>
                      <a:r>
                        <a:rPr lang="nl-NL"/>
                        <a:t>Geïsoleerde groeve/graverij</a:t>
                      </a:r>
                    </a:p>
                    <a:p>
                      <a:pPr lvl="0"/>
                      <a:endParaRPr lang="nl-NL">
                        <a:solidFill>
                          <a:srgbClr val="FF0000"/>
                        </a:solidFill>
                      </a:endParaRPr>
                    </a:p>
                  </a:txBody>
                  <a:tcPr/>
                </a:tc>
                <a:tc>
                  <a:txBody>
                    <a:bodyPr/>
                    <a:lstStyle/>
                    <a:p>
                      <a:pPr marL="285750" lvl="0" indent="-285750">
                        <a:buFont typeface="Arial" panose="020B0604020202020204" pitchFamily="34" charset="0"/>
                        <a:buChar char="•"/>
                      </a:pPr>
                      <a:r>
                        <a:rPr lang="nl-NL" dirty="0"/>
                        <a:t>Groeves/graverijen in direct contact met grondwater of een ander oppervlaktelichaam: </a:t>
                      </a:r>
                      <a:r>
                        <a:rPr lang="nl-NL" dirty="0">
                          <a:solidFill>
                            <a:srgbClr val="FF0000"/>
                          </a:solidFill>
                        </a:rPr>
                        <a:t>enkel suffix a</a:t>
                      </a:r>
                    </a:p>
                    <a:p>
                      <a:pPr marL="285750" lvl="0" indent="-285750">
                        <a:buFont typeface="Arial" panose="020B0604020202020204" pitchFamily="34" charset="0"/>
                        <a:buChar char="•"/>
                      </a:pPr>
                      <a:r>
                        <a:rPr lang="nl-NL" dirty="0"/>
                        <a:t>Geïsoleerde groeve/graverij: </a:t>
                      </a:r>
                      <a:r>
                        <a:rPr lang="nl-NL" dirty="0">
                          <a:solidFill>
                            <a:srgbClr val="FF0000"/>
                          </a:solidFill>
                        </a:rPr>
                        <a:t>suffix a-b-c</a:t>
                      </a:r>
                    </a:p>
                    <a:p>
                      <a:endParaRPr lang="nl-BE" dirty="0"/>
                    </a:p>
                  </a:txBody>
                  <a:tcPr/>
                </a:tc>
                <a:extLst>
                  <a:ext uri="{0D108BD9-81ED-4DB2-BD59-A6C34878D82A}">
                    <a16:rowId xmlns:a16="http://schemas.microsoft.com/office/drawing/2014/main" val="4068117412"/>
                  </a:ext>
                </a:extLst>
              </a:tr>
              <a:tr h="370840">
                <a:tc>
                  <a:txBody>
                    <a:bodyPr/>
                    <a:lstStyle/>
                    <a:p>
                      <a:pPr marL="285750" indent="-285750">
                        <a:buFont typeface="Arial" panose="020B0604020202020204" pitchFamily="34" charset="0"/>
                        <a:buChar char="•"/>
                      </a:pPr>
                      <a:r>
                        <a:rPr lang="nl-NL"/>
                        <a:t>Waterwingebied</a:t>
                      </a:r>
                    </a:p>
                    <a:p>
                      <a:pPr marL="285750" indent="-285750">
                        <a:buFont typeface="Arial" panose="020B0604020202020204" pitchFamily="34" charset="0"/>
                        <a:buChar char="•"/>
                      </a:pPr>
                      <a:r>
                        <a:rPr lang="nl-NL"/>
                        <a:t>Beschermingszone I, II of III</a:t>
                      </a:r>
                    </a:p>
                    <a:p>
                      <a:pPr marL="285750" indent="-285750">
                        <a:buFont typeface="Arial" panose="020B0604020202020204" pitchFamily="34" charset="0"/>
                        <a:buChar char="•"/>
                      </a:pPr>
                      <a:r>
                        <a:rPr lang="nl-NL"/>
                        <a:t>Oppervlaktewater</a:t>
                      </a:r>
                      <a:endParaRPr lang="nl-BE"/>
                    </a:p>
                  </a:txBody>
                  <a:tcPr/>
                </a:tc>
                <a:tc>
                  <a:txBody>
                    <a:bodyPr/>
                    <a:lstStyle/>
                    <a:p>
                      <a:r>
                        <a:rPr lang="nl-NL" dirty="0"/>
                        <a:t>/</a:t>
                      </a:r>
                      <a:endParaRPr lang="nl-BE" dirty="0"/>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nl-NL">
                          <a:solidFill>
                            <a:srgbClr val="FF0000"/>
                          </a:solidFill>
                        </a:rPr>
                        <a:t>enkel suffix a</a:t>
                      </a:r>
                    </a:p>
                    <a:p>
                      <a:pPr marL="0" marR="0" lvl="0" indent="0" algn="l" defTabSz="685800" rtl="0" eaLnBrk="1" fontAlgn="auto" latinLnBrk="0" hangingPunct="1">
                        <a:lnSpc>
                          <a:spcPct val="100000"/>
                        </a:lnSpc>
                        <a:spcBef>
                          <a:spcPts val="0"/>
                        </a:spcBef>
                        <a:spcAft>
                          <a:spcPts val="0"/>
                        </a:spcAft>
                        <a:buClrTx/>
                        <a:buSzTx/>
                        <a:buFontTx/>
                        <a:buNone/>
                        <a:tabLst/>
                        <a:defRPr/>
                      </a:pPr>
                      <a:endParaRPr lang="nl-BE"/>
                    </a:p>
                  </a:txBody>
                  <a:tcPr/>
                </a:tc>
                <a:extLst>
                  <a:ext uri="{0D108BD9-81ED-4DB2-BD59-A6C34878D82A}">
                    <a16:rowId xmlns:a16="http://schemas.microsoft.com/office/drawing/2014/main" val="45145610"/>
                  </a:ext>
                </a:extLst>
              </a:tr>
              <a:tr h="370840">
                <a:tc>
                  <a:txBody>
                    <a:bodyPr/>
                    <a:lstStyle/>
                    <a:p>
                      <a:r>
                        <a:rPr lang="nl-NL"/>
                        <a:t>Overige bestemmingen</a:t>
                      </a:r>
                      <a:endParaRPr lang="nl-BE"/>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nl-NL">
                          <a:solidFill>
                            <a:srgbClr val="FF0000"/>
                          </a:solidFill>
                        </a:rPr>
                        <a:t>Voor elke bestemming te bepalen door </a:t>
                      </a:r>
                      <a:r>
                        <a:rPr lang="nl-NL" err="1">
                          <a:solidFill>
                            <a:srgbClr val="FF0000"/>
                          </a:solidFill>
                        </a:rPr>
                        <a:t>eBSD</a:t>
                      </a:r>
                      <a:r>
                        <a:rPr lang="nl-NL">
                          <a:solidFill>
                            <a:srgbClr val="FF0000"/>
                          </a:solidFill>
                        </a:rPr>
                        <a:t>:</a:t>
                      </a:r>
                    </a:p>
                    <a:p>
                      <a:pPr marL="0" marR="0" lvl="0" indent="0" algn="l" defTabSz="685800" rtl="0" eaLnBrk="1" fontAlgn="auto" latinLnBrk="0" hangingPunct="1">
                        <a:lnSpc>
                          <a:spcPct val="100000"/>
                        </a:lnSpc>
                        <a:spcBef>
                          <a:spcPts val="0"/>
                        </a:spcBef>
                        <a:spcAft>
                          <a:spcPts val="0"/>
                        </a:spcAft>
                        <a:buClrTx/>
                        <a:buSzTx/>
                        <a:buFontTx/>
                        <a:buNone/>
                        <a:tabLst/>
                        <a:defRPr/>
                      </a:pPr>
                      <a:r>
                        <a:rPr lang="nl-NL">
                          <a:solidFill>
                            <a:schemeClr val="tx1"/>
                          </a:solidFill>
                          <a:latin typeface="+mn-lt"/>
                        </a:rPr>
                        <a:t>Gemiddelde grondwaterniveau te bepalen voor bodemmaterialen met suffix b en c </a:t>
                      </a:r>
                      <a:br>
                        <a:rPr lang="nl-NL">
                          <a:solidFill>
                            <a:schemeClr val="tx1"/>
                          </a:solidFill>
                          <a:latin typeface="+mn-lt"/>
                        </a:rPr>
                      </a:br>
                      <a:r>
                        <a:rPr lang="nl-NL">
                          <a:solidFill>
                            <a:schemeClr val="tx1"/>
                          </a:solidFill>
                          <a:latin typeface="+mn-lt"/>
                          <a:sym typeface="Wingdings" panose="05000000000000000000" pitchFamily="2" charset="2"/>
                        </a:rPr>
                        <a:t> zie richtlijn op </a:t>
                      </a:r>
                      <a:r>
                        <a:rPr lang="nl-NL">
                          <a:solidFill>
                            <a:srgbClr val="343434"/>
                          </a:solidFill>
                          <a:latin typeface="+mn-lt"/>
                          <a:sym typeface="Wingdings" panose="05000000000000000000" pitchFamily="2" charset="2"/>
                          <a:hlinkClick r:id="rId2"/>
                        </a:rPr>
                        <a:t>DOV</a:t>
                      </a:r>
                      <a:endParaRPr lang="nl-NL">
                        <a:solidFill>
                          <a:srgbClr val="343434"/>
                        </a:solidFill>
                        <a:latin typeface="+mn-lt"/>
                        <a:sym typeface="Wingdings" panose="05000000000000000000" pitchFamily="2" charset="2"/>
                      </a:endParaRPr>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nl-NL" dirty="0">
                          <a:sym typeface="Wingdings" panose="05000000000000000000" pitchFamily="2" charset="2"/>
                        </a:rPr>
                        <a:t>Onder </a:t>
                      </a:r>
                      <a:r>
                        <a:rPr lang="nl-NL" dirty="0" err="1">
                          <a:sym typeface="Wingdings" panose="05000000000000000000" pitchFamily="2" charset="2"/>
                        </a:rPr>
                        <a:t>GWx</a:t>
                      </a:r>
                      <a:r>
                        <a:rPr lang="nl-NL" dirty="0">
                          <a:sym typeface="Wingdings" panose="05000000000000000000" pitchFamily="2" charset="2"/>
                        </a:rPr>
                        <a:t> of </a:t>
                      </a:r>
                      <a:r>
                        <a:rPr lang="nl-NL" dirty="0" err="1">
                          <a:sym typeface="Wingdings" panose="05000000000000000000" pitchFamily="2" charset="2"/>
                        </a:rPr>
                        <a:t>GWx</a:t>
                      </a:r>
                      <a:r>
                        <a:rPr lang="nl-NL" dirty="0">
                          <a:sym typeface="Wingdings" panose="05000000000000000000" pitchFamily="2" charset="2"/>
                        </a:rPr>
                        <a:t> onbekend: </a:t>
                      </a:r>
                      <a:r>
                        <a:rPr lang="nl-NL" dirty="0">
                          <a:solidFill>
                            <a:srgbClr val="FF0000"/>
                          </a:solidFill>
                        </a:rPr>
                        <a:t>enkel suffix a en d (enkel BBG)</a:t>
                      </a:r>
                    </a:p>
                    <a:p>
                      <a:pPr marL="0" marR="0" lvl="0" indent="0" algn="l" defTabSz="685800" rtl="0" eaLnBrk="1" fontAlgn="auto" latinLnBrk="0" hangingPunct="1">
                        <a:lnSpc>
                          <a:spcPct val="100000"/>
                        </a:lnSpc>
                        <a:spcBef>
                          <a:spcPts val="0"/>
                        </a:spcBef>
                        <a:spcAft>
                          <a:spcPts val="0"/>
                        </a:spcAft>
                        <a:buClrTx/>
                        <a:buSzTx/>
                        <a:buFontTx/>
                        <a:buNone/>
                        <a:tabLst/>
                        <a:defRPr/>
                      </a:pPr>
                      <a:endParaRPr lang="nl-NL" dirty="0">
                        <a:sym typeface="Wingdings" panose="05000000000000000000" pitchFamily="2" charset="2"/>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nl-NL" dirty="0">
                          <a:sym typeface="Wingdings" panose="05000000000000000000" pitchFamily="2" charset="2"/>
                        </a:rPr>
                        <a:t>Boven </a:t>
                      </a:r>
                      <a:r>
                        <a:rPr lang="nl-NL" dirty="0" err="1">
                          <a:sym typeface="Wingdings" panose="05000000000000000000" pitchFamily="2" charset="2"/>
                        </a:rPr>
                        <a:t>GWx</a:t>
                      </a:r>
                      <a:r>
                        <a:rPr lang="nl-NL" dirty="0">
                          <a:sym typeface="Wingdings" panose="05000000000000000000" pitchFamily="2" charset="2"/>
                        </a:rPr>
                        <a:t>: </a:t>
                      </a:r>
                      <a:r>
                        <a:rPr lang="nl-NL" dirty="0">
                          <a:solidFill>
                            <a:srgbClr val="FF0000"/>
                          </a:solidFill>
                          <a:sym typeface="Wingdings" panose="05000000000000000000" pitchFamily="2" charset="2"/>
                        </a:rPr>
                        <a:t>suffix a-b-c en d (enkel BBG)</a:t>
                      </a:r>
                    </a:p>
                    <a:p>
                      <a:endParaRPr lang="nl-BE" dirty="0"/>
                    </a:p>
                  </a:txBody>
                  <a:tcPr/>
                </a:tc>
                <a:extLst>
                  <a:ext uri="{0D108BD9-81ED-4DB2-BD59-A6C34878D82A}">
                    <a16:rowId xmlns:a16="http://schemas.microsoft.com/office/drawing/2014/main" val="1060184446"/>
                  </a:ext>
                </a:extLst>
              </a:tr>
            </a:tbl>
          </a:graphicData>
        </a:graphic>
      </p:graphicFrame>
    </p:spTree>
    <p:extLst>
      <p:ext uri="{BB962C8B-B14F-4D97-AF65-F5344CB8AC3E}">
        <p14:creationId xmlns:p14="http://schemas.microsoft.com/office/powerpoint/2010/main" val="24086063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3BBCB55-93AD-F988-C223-1AA4542B2773}"/>
              </a:ext>
            </a:extLst>
          </p:cNvPr>
          <p:cNvSpPr>
            <a:spLocks noGrp="1"/>
          </p:cNvSpPr>
          <p:nvPr>
            <p:ph type="title"/>
          </p:nvPr>
        </p:nvSpPr>
        <p:spPr/>
        <p:txBody>
          <a:bodyPr/>
          <a:lstStyle/>
          <a:p>
            <a:r>
              <a:rPr lang="nl-NL"/>
              <a:t>Case 1: besluit </a:t>
            </a:r>
            <a:endParaRPr lang="nl-BE"/>
          </a:p>
        </p:txBody>
      </p:sp>
      <p:sp>
        <p:nvSpPr>
          <p:cNvPr id="5" name="Tijdelijke aanduiding voor tekst 4">
            <a:extLst>
              <a:ext uri="{FF2B5EF4-FFF2-40B4-BE49-F238E27FC236}">
                <a16:creationId xmlns:a16="http://schemas.microsoft.com/office/drawing/2014/main" id="{8CA03BD0-4EA3-8815-FF08-876CE51A3DE7}"/>
              </a:ext>
            </a:extLst>
          </p:cNvPr>
          <p:cNvSpPr>
            <a:spLocks noGrp="1"/>
          </p:cNvSpPr>
          <p:nvPr>
            <p:ph type="body" idx="1"/>
          </p:nvPr>
        </p:nvSpPr>
        <p:spPr>
          <a:xfrm>
            <a:off x="1252155" y="1187413"/>
            <a:ext cx="4377499" cy="383970"/>
          </a:xfrm>
          <a:solidFill>
            <a:srgbClr val="92D050"/>
          </a:solidFill>
        </p:spPr>
        <p:txBody>
          <a:bodyPr/>
          <a:lstStyle/>
          <a:p>
            <a:pPr algn="ctr"/>
            <a:r>
              <a:rPr lang="nl-NL"/>
              <a:t>X</a:t>
            </a:r>
            <a:endParaRPr lang="nl-BE"/>
          </a:p>
        </p:txBody>
      </p:sp>
      <p:sp>
        <p:nvSpPr>
          <p:cNvPr id="6" name="Tijdelijke aanduiding voor inhoud 5">
            <a:extLst>
              <a:ext uri="{FF2B5EF4-FFF2-40B4-BE49-F238E27FC236}">
                <a16:creationId xmlns:a16="http://schemas.microsoft.com/office/drawing/2014/main" id="{C898AA6A-7604-936A-1EC7-0017636DF5F0}"/>
              </a:ext>
            </a:extLst>
          </p:cNvPr>
          <p:cNvSpPr>
            <a:spLocks noGrp="1"/>
          </p:cNvSpPr>
          <p:nvPr>
            <p:ph sz="half" idx="2"/>
          </p:nvPr>
        </p:nvSpPr>
        <p:spPr>
          <a:xfrm>
            <a:off x="862013" y="1680283"/>
            <a:ext cx="5157787" cy="2635711"/>
          </a:xfrm>
        </p:spPr>
        <p:txBody>
          <a:bodyPr>
            <a:normAutofit fontScale="85000" lnSpcReduction="10000"/>
          </a:bodyPr>
          <a:lstStyle/>
          <a:p>
            <a:pPr marL="0" indent="0">
              <a:buNone/>
            </a:pPr>
            <a:r>
              <a:rPr lang="nl-BE">
                <a:solidFill>
                  <a:srgbClr val="0070C0"/>
                </a:solidFill>
              </a:rPr>
              <a:t>PFAS &lt; rapportagegrens </a:t>
            </a:r>
          </a:p>
          <a:p>
            <a:pPr marL="0" indent="0">
              <a:buNone/>
            </a:pPr>
            <a:r>
              <a:rPr lang="nl-BE"/>
              <a:t>211 - geen voorwaarden = </a:t>
            </a:r>
            <a:r>
              <a:rPr lang="nl-BE">
                <a:solidFill>
                  <a:srgbClr val="FF0000"/>
                </a:solidFill>
              </a:rPr>
              <a:t>suffix a</a:t>
            </a:r>
          </a:p>
          <a:p>
            <a:endParaRPr lang="nl-BE"/>
          </a:p>
          <a:p>
            <a:pPr marL="0" indent="0">
              <a:buNone/>
            </a:pPr>
            <a:r>
              <a:rPr lang="nl-BE">
                <a:solidFill>
                  <a:srgbClr val="0070C0"/>
                </a:solidFill>
              </a:rPr>
              <a:t>rapportagegrens &lt; PFAS &lt; WVG  </a:t>
            </a:r>
            <a:r>
              <a:rPr lang="nl-BE">
                <a:solidFill>
                  <a:srgbClr val="0070C0"/>
                </a:solidFill>
                <a:sym typeface="Wingdings" panose="05000000000000000000" pitchFamily="2" charset="2"/>
              </a:rPr>
              <a:t> kwaliteitstoets</a:t>
            </a:r>
            <a:endParaRPr lang="nl-BE">
              <a:solidFill>
                <a:srgbClr val="0070C0"/>
              </a:solidFill>
            </a:endParaRPr>
          </a:p>
          <a:p>
            <a:pPr marL="0" indent="0">
              <a:buNone/>
            </a:pPr>
            <a:r>
              <a:rPr lang="nl-BE"/>
              <a:t>211 - met voorwaarden → suffix </a:t>
            </a:r>
            <a:r>
              <a:rPr lang="nl-BE" err="1"/>
              <a:t>obv</a:t>
            </a:r>
            <a:r>
              <a:rPr lang="nl-BE"/>
              <a:t> uitloogproeven </a:t>
            </a:r>
          </a:p>
          <a:p>
            <a:r>
              <a:rPr lang="nl-BE" err="1"/>
              <a:t>eluaat</a:t>
            </a:r>
            <a:r>
              <a:rPr lang="nl-BE"/>
              <a:t> ontbreekt = </a:t>
            </a:r>
            <a:r>
              <a:rPr lang="nl-BE">
                <a:solidFill>
                  <a:srgbClr val="FF0000"/>
                </a:solidFill>
              </a:rPr>
              <a:t>suffix b</a:t>
            </a:r>
          </a:p>
          <a:p>
            <a:r>
              <a:rPr lang="nl-BE" err="1"/>
              <a:t>eluaat</a:t>
            </a:r>
            <a:r>
              <a:rPr lang="nl-BE"/>
              <a:t> &lt; TWGW = </a:t>
            </a:r>
            <a:r>
              <a:rPr lang="nl-BE">
                <a:solidFill>
                  <a:srgbClr val="FF0000"/>
                </a:solidFill>
              </a:rPr>
              <a:t>suffix a</a:t>
            </a:r>
          </a:p>
          <a:p>
            <a:r>
              <a:rPr lang="nl-BE" err="1"/>
              <a:t>eluaat</a:t>
            </a:r>
            <a:r>
              <a:rPr lang="nl-BE"/>
              <a:t> &gt; TWGW = </a:t>
            </a:r>
            <a:r>
              <a:rPr lang="nl-BE">
                <a:solidFill>
                  <a:srgbClr val="FF0000"/>
                </a:solidFill>
              </a:rPr>
              <a:t>suffix c</a:t>
            </a:r>
          </a:p>
        </p:txBody>
      </p:sp>
      <p:sp>
        <p:nvSpPr>
          <p:cNvPr id="7" name="Tijdelijke aanduiding voor tekst 6">
            <a:extLst>
              <a:ext uri="{FF2B5EF4-FFF2-40B4-BE49-F238E27FC236}">
                <a16:creationId xmlns:a16="http://schemas.microsoft.com/office/drawing/2014/main" id="{C9B012DC-67B9-A023-9FB7-058498D3AF7F}"/>
              </a:ext>
            </a:extLst>
          </p:cNvPr>
          <p:cNvSpPr>
            <a:spLocks noGrp="1"/>
          </p:cNvSpPr>
          <p:nvPr>
            <p:ph type="body" sz="quarter" idx="3"/>
          </p:nvPr>
        </p:nvSpPr>
        <p:spPr>
          <a:xfrm>
            <a:off x="7079486" y="1187413"/>
            <a:ext cx="4377499" cy="383970"/>
          </a:xfrm>
          <a:solidFill>
            <a:srgbClr val="FFC000"/>
          </a:solidFill>
        </p:spPr>
        <p:txBody>
          <a:bodyPr/>
          <a:lstStyle/>
          <a:p>
            <a:pPr algn="ctr"/>
            <a:r>
              <a:rPr lang="nl-NL"/>
              <a:t>Z</a:t>
            </a:r>
            <a:endParaRPr lang="nl-BE"/>
          </a:p>
        </p:txBody>
      </p:sp>
      <p:sp>
        <p:nvSpPr>
          <p:cNvPr id="8" name="Tijdelijke aanduiding voor inhoud 7">
            <a:extLst>
              <a:ext uri="{FF2B5EF4-FFF2-40B4-BE49-F238E27FC236}">
                <a16:creationId xmlns:a16="http://schemas.microsoft.com/office/drawing/2014/main" id="{0CC3E22D-53B4-4444-3BE6-5AC79617F9CF}"/>
              </a:ext>
            </a:extLst>
          </p:cNvPr>
          <p:cNvSpPr>
            <a:spLocks noGrp="1"/>
          </p:cNvSpPr>
          <p:nvPr>
            <p:ph sz="quarter" idx="4"/>
          </p:nvPr>
        </p:nvSpPr>
        <p:spPr>
          <a:xfrm>
            <a:off x="7213837" y="2724365"/>
            <a:ext cx="3120804" cy="492870"/>
          </a:xfrm>
        </p:spPr>
        <p:txBody>
          <a:bodyPr>
            <a:normAutofit fontScale="85000" lnSpcReduction="10000"/>
          </a:bodyPr>
          <a:lstStyle/>
          <a:p>
            <a:pPr marL="0" indent="0">
              <a:buNone/>
            </a:pPr>
            <a:r>
              <a:rPr lang="nl-BE" sz="1800">
                <a:solidFill>
                  <a:srgbClr val="FF0000"/>
                </a:solidFill>
              </a:rPr>
              <a:t>Xy1 met suffix </a:t>
            </a:r>
            <a:r>
              <a:rPr lang="nl-BE" sz="1800" err="1">
                <a:solidFill>
                  <a:srgbClr val="FF0000"/>
                </a:solidFill>
              </a:rPr>
              <a:t>ifv</a:t>
            </a:r>
            <a:r>
              <a:rPr lang="nl-BE" sz="1800">
                <a:solidFill>
                  <a:srgbClr val="FF0000"/>
                </a:solidFill>
              </a:rPr>
              <a:t> </a:t>
            </a:r>
            <a:r>
              <a:rPr lang="nl-BE" sz="1800" err="1">
                <a:solidFill>
                  <a:srgbClr val="FF0000"/>
                </a:solidFill>
              </a:rPr>
              <a:t>eluaat</a:t>
            </a:r>
            <a:r>
              <a:rPr lang="nl-BE" sz="1800">
                <a:solidFill>
                  <a:srgbClr val="FF0000"/>
                </a:solidFill>
              </a:rPr>
              <a:t> (a-b-c)</a:t>
            </a:r>
          </a:p>
        </p:txBody>
      </p:sp>
      <p:sp>
        <p:nvSpPr>
          <p:cNvPr id="4" name="Tijdelijke aanduiding voor dianummer 3">
            <a:extLst>
              <a:ext uri="{FF2B5EF4-FFF2-40B4-BE49-F238E27FC236}">
                <a16:creationId xmlns:a16="http://schemas.microsoft.com/office/drawing/2014/main" id="{4330389C-F66E-4F5B-8D65-DD48048227AC}"/>
              </a:ext>
            </a:extLst>
          </p:cNvPr>
          <p:cNvSpPr>
            <a:spLocks noGrp="1"/>
          </p:cNvSpPr>
          <p:nvPr>
            <p:ph type="sldNum" sz="quarter" idx="12"/>
          </p:nvPr>
        </p:nvSpPr>
        <p:spPr/>
        <p:txBody>
          <a:bodyPr/>
          <a:lstStyle/>
          <a:p>
            <a:fld id="{7A911662-BE22-413A-B62E-4D058A8DD1B4}" type="slidenum">
              <a:rPr lang="nl-BE" smtClean="0"/>
              <a:pPr/>
              <a:t>8</a:t>
            </a:fld>
            <a:endParaRPr lang="nl-BE"/>
          </a:p>
        </p:txBody>
      </p:sp>
      <p:sp>
        <p:nvSpPr>
          <p:cNvPr id="9" name="Tijdelijke aanduiding voor tekst 4">
            <a:extLst>
              <a:ext uri="{FF2B5EF4-FFF2-40B4-BE49-F238E27FC236}">
                <a16:creationId xmlns:a16="http://schemas.microsoft.com/office/drawing/2014/main" id="{D30A6EE3-AA35-A752-B62F-841EF38F3546}"/>
              </a:ext>
            </a:extLst>
          </p:cNvPr>
          <p:cNvSpPr txBox="1">
            <a:spLocks/>
          </p:cNvSpPr>
          <p:nvPr/>
        </p:nvSpPr>
        <p:spPr>
          <a:xfrm>
            <a:off x="4500595" y="1433848"/>
            <a:ext cx="3216211" cy="492870"/>
          </a:xfrm>
          <a:prstGeom prst="rect">
            <a:avLst/>
          </a:prstGeom>
        </p:spPr>
        <p:txBody>
          <a:bodyPr vert="horz" lIns="91440" tIns="45720" rIns="91440" bIns="45720" rtlCol="0" anchor="b">
            <a:normAutofit/>
          </a:bodyPr>
          <a:lstStyle>
            <a:lvl1pPr marL="0" indent="0" algn="l" defTabSz="685800" rtl="0" eaLnBrk="1" latinLnBrk="0" hangingPunct="1">
              <a:lnSpc>
                <a:spcPct val="90000"/>
              </a:lnSpc>
              <a:spcBef>
                <a:spcPts val="750"/>
              </a:spcBef>
              <a:buFont typeface="Arial" panose="020B0604020202020204" pitchFamily="34" charset="0"/>
              <a:buNone/>
              <a:defRPr sz="1800" b="1" kern="1200">
                <a:solidFill>
                  <a:schemeClr val="tx1"/>
                </a:solidFill>
                <a:latin typeface="+mn-lt"/>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500" b="1" kern="1200">
                <a:solidFill>
                  <a:schemeClr val="tx1">
                    <a:lumMod val="65000"/>
                    <a:lumOff val="35000"/>
                  </a:schemeClr>
                </a:solidFill>
                <a:latin typeface="+mn-lt"/>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350" b="1" kern="1200">
                <a:solidFill>
                  <a:schemeClr val="tx1">
                    <a:lumMod val="65000"/>
                    <a:lumOff val="35000"/>
                  </a:schemeClr>
                </a:solidFill>
                <a:latin typeface="+mn-lt"/>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200" b="1" kern="1200">
                <a:solidFill>
                  <a:schemeClr val="tx1">
                    <a:lumMod val="65000"/>
                    <a:lumOff val="35000"/>
                  </a:schemeClr>
                </a:solidFill>
                <a:latin typeface="+mn-lt"/>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200" b="1" kern="1200">
                <a:solidFill>
                  <a:schemeClr val="tx1">
                    <a:lumMod val="65000"/>
                    <a:lumOff val="35000"/>
                  </a:schemeClr>
                </a:solidFill>
                <a:latin typeface="+mn-lt"/>
                <a:ea typeface="+mn-ea"/>
                <a:cs typeface="+mn-cs"/>
              </a:defRPr>
            </a:lvl5pPr>
            <a:lvl6pPr marL="1714500" indent="0" algn="l" defTabSz="685800" rtl="0" eaLnBrk="1" latinLnBrk="0" hangingPunct="1">
              <a:lnSpc>
                <a:spcPct val="90000"/>
              </a:lnSpc>
              <a:spcBef>
                <a:spcPts val="375"/>
              </a:spcBef>
              <a:buFont typeface="Arial" panose="020B0604020202020204" pitchFamily="34" charset="0"/>
              <a:buNone/>
              <a:defRPr sz="1200" b="1" kern="1200">
                <a:solidFill>
                  <a:schemeClr val="tx1"/>
                </a:solidFill>
                <a:latin typeface="+mn-lt"/>
                <a:ea typeface="+mn-ea"/>
                <a:cs typeface="+mn-cs"/>
              </a:defRPr>
            </a:lvl6pPr>
            <a:lvl7pPr marL="2057400" indent="0" algn="l" defTabSz="685800" rtl="0" eaLnBrk="1" latinLnBrk="0" hangingPunct="1">
              <a:lnSpc>
                <a:spcPct val="90000"/>
              </a:lnSpc>
              <a:spcBef>
                <a:spcPts val="375"/>
              </a:spcBef>
              <a:buFont typeface="Arial" panose="020B0604020202020204" pitchFamily="34" charset="0"/>
              <a:buNone/>
              <a:defRPr sz="1200" b="1" kern="1200">
                <a:solidFill>
                  <a:schemeClr val="tx1"/>
                </a:solidFill>
                <a:latin typeface="+mn-lt"/>
                <a:ea typeface="+mn-ea"/>
                <a:cs typeface="+mn-cs"/>
              </a:defRPr>
            </a:lvl7pPr>
            <a:lvl8pPr marL="2400300" indent="0" algn="l" defTabSz="685800" rtl="0" eaLnBrk="1" latinLnBrk="0" hangingPunct="1">
              <a:lnSpc>
                <a:spcPct val="90000"/>
              </a:lnSpc>
              <a:spcBef>
                <a:spcPts val="375"/>
              </a:spcBef>
              <a:buFont typeface="Arial" panose="020B0604020202020204" pitchFamily="34" charset="0"/>
              <a:buNone/>
              <a:defRPr sz="1200" b="1" kern="1200">
                <a:solidFill>
                  <a:schemeClr val="tx1"/>
                </a:solidFill>
                <a:latin typeface="+mn-lt"/>
                <a:ea typeface="+mn-ea"/>
                <a:cs typeface="+mn-cs"/>
              </a:defRPr>
            </a:lvl8pPr>
            <a:lvl9pPr marL="2743200" indent="0" algn="l" defTabSz="685800" rtl="0" eaLnBrk="1" latinLnBrk="0" hangingPunct="1">
              <a:lnSpc>
                <a:spcPct val="90000"/>
              </a:lnSpc>
              <a:spcBef>
                <a:spcPts val="375"/>
              </a:spcBef>
              <a:buFont typeface="Arial" panose="020B0604020202020204" pitchFamily="34" charset="0"/>
              <a:buNone/>
              <a:defRPr sz="1200" b="1" kern="1200">
                <a:solidFill>
                  <a:schemeClr val="tx1"/>
                </a:solidFill>
                <a:latin typeface="+mn-lt"/>
                <a:ea typeface="+mn-ea"/>
                <a:cs typeface="+mn-cs"/>
              </a:defRPr>
            </a:lvl9pPr>
          </a:lstStyle>
          <a:p>
            <a:endParaRPr lang="nl-BE"/>
          </a:p>
        </p:txBody>
      </p:sp>
      <p:sp>
        <p:nvSpPr>
          <p:cNvPr id="12" name="Tijdelijke aanduiding voor inhoud 7">
            <a:extLst>
              <a:ext uri="{FF2B5EF4-FFF2-40B4-BE49-F238E27FC236}">
                <a16:creationId xmlns:a16="http://schemas.microsoft.com/office/drawing/2014/main" id="{F69907BD-62AC-5B0F-2174-DE4249A173A7}"/>
              </a:ext>
            </a:extLst>
          </p:cNvPr>
          <p:cNvSpPr txBox="1">
            <a:spLocks/>
          </p:cNvSpPr>
          <p:nvPr/>
        </p:nvSpPr>
        <p:spPr>
          <a:xfrm>
            <a:off x="7213837" y="4700016"/>
            <a:ext cx="4847098" cy="1638775"/>
          </a:xfrm>
          <a:prstGeom prst="rect">
            <a:avLst/>
          </a:prstGeom>
        </p:spPr>
        <p:txBody>
          <a:bodyPr vert="horz" lIns="91440" tIns="45720" rIns="91440" bIns="45720" rtlCol="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Wingdings" panose="05000000000000000000" pitchFamily="2" charset="2"/>
              <a:buChar char="Ø"/>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Font typeface="Arial" panose="020B0604020202020204" pitchFamily="34" charset="0"/>
              <a:buNone/>
            </a:pPr>
            <a:r>
              <a:rPr lang="nl-BE" sz="1800">
                <a:solidFill>
                  <a:srgbClr val="0070C0"/>
                </a:solidFill>
              </a:rPr>
              <a:t>WVG &lt; [PFAS]b ≤  MAX TWSN </a:t>
            </a:r>
          </a:p>
          <a:p>
            <a:r>
              <a:rPr lang="nl-BE" sz="1800"/>
              <a:t>[PFAS]e &gt; onbekend → </a:t>
            </a:r>
            <a:r>
              <a:rPr lang="nl-BE" sz="1800">
                <a:solidFill>
                  <a:srgbClr val="FF0000"/>
                </a:solidFill>
              </a:rPr>
              <a:t>9y0 e</a:t>
            </a:r>
          </a:p>
          <a:p>
            <a:r>
              <a:rPr lang="nl-BE" sz="1800"/>
              <a:t>[PFAS]e ≤  TWGW →  </a:t>
            </a:r>
            <a:r>
              <a:rPr lang="nl-BE" sz="1800">
                <a:solidFill>
                  <a:srgbClr val="FF0000"/>
                </a:solidFill>
              </a:rPr>
              <a:t>9y1 d</a:t>
            </a:r>
          </a:p>
          <a:p>
            <a:r>
              <a:rPr lang="nl-BE" sz="1800"/>
              <a:t>[PFAS]e &gt; TWGW → </a:t>
            </a:r>
            <a:r>
              <a:rPr lang="nl-BE" sz="1800">
                <a:solidFill>
                  <a:srgbClr val="FF0000"/>
                </a:solidFill>
              </a:rPr>
              <a:t>9y9 f</a:t>
            </a:r>
          </a:p>
          <a:p>
            <a:pPr marL="0" indent="0">
              <a:buFont typeface="Arial" panose="020B0604020202020204" pitchFamily="34" charset="0"/>
              <a:buNone/>
            </a:pPr>
            <a:endParaRPr lang="nl-BE" sz="1800"/>
          </a:p>
          <a:p>
            <a:pPr marL="0" indent="0">
              <a:buFont typeface="Arial" panose="020B0604020202020204" pitchFamily="34" charset="0"/>
              <a:buNone/>
            </a:pPr>
            <a:r>
              <a:rPr lang="nl-BE" sz="1800">
                <a:solidFill>
                  <a:srgbClr val="0070C0"/>
                </a:solidFill>
              </a:rPr>
              <a:t>[PFAS]b &gt; MAX TWSN </a:t>
            </a:r>
            <a:r>
              <a:rPr lang="nl-BE" sz="1800"/>
              <a:t>→ </a:t>
            </a:r>
            <a:r>
              <a:rPr lang="nl-BE" sz="1800">
                <a:solidFill>
                  <a:srgbClr val="FF0000"/>
                </a:solidFill>
              </a:rPr>
              <a:t>999 f</a:t>
            </a:r>
          </a:p>
        </p:txBody>
      </p:sp>
      <p:sp>
        <p:nvSpPr>
          <p:cNvPr id="13" name="Tijdelijke aanduiding voor inhoud 5">
            <a:extLst>
              <a:ext uri="{FF2B5EF4-FFF2-40B4-BE49-F238E27FC236}">
                <a16:creationId xmlns:a16="http://schemas.microsoft.com/office/drawing/2014/main" id="{010E9AD2-CA85-DE0C-4962-6AC04BFDBB7E}"/>
              </a:ext>
            </a:extLst>
          </p:cNvPr>
          <p:cNvSpPr txBox="1">
            <a:spLocks/>
          </p:cNvSpPr>
          <p:nvPr/>
        </p:nvSpPr>
        <p:spPr>
          <a:xfrm>
            <a:off x="862012" y="4700017"/>
            <a:ext cx="5157787" cy="1638774"/>
          </a:xfrm>
          <a:prstGeom prst="rect">
            <a:avLst/>
          </a:prstGeom>
        </p:spPr>
        <p:txBody>
          <a:bodyPr vert="horz" lIns="91440" tIns="45720" rIns="91440" bIns="45720" rtlCol="0">
            <a:norm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Wingdings" panose="05000000000000000000" pitchFamily="2" charset="2"/>
              <a:buChar char="Ø"/>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Font typeface="Arial" panose="020B0604020202020204" pitchFamily="34" charset="0"/>
              <a:buNone/>
            </a:pPr>
            <a:r>
              <a:rPr lang="nl-BE" sz="1800">
                <a:solidFill>
                  <a:srgbClr val="0070C0"/>
                </a:solidFill>
              </a:rPr>
              <a:t>PFAS &gt; WVG</a:t>
            </a:r>
          </a:p>
          <a:p>
            <a:pPr marL="0" indent="0">
              <a:buFont typeface="Arial" panose="020B0604020202020204" pitchFamily="34" charset="0"/>
              <a:buNone/>
            </a:pPr>
            <a:r>
              <a:rPr lang="nl-BE" sz="1800"/>
              <a:t>Studie Ontvangende Grond niet meer toegelaten (THK vervangt artikel 161 </a:t>
            </a:r>
            <a:r>
              <a:rPr lang="nl-BE" sz="1800" err="1"/>
              <a:t>Vlarebo</a:t>
            </a:r>
            <a:r>
              <a:rPr lang="nl-BE" sz="1800"/>
              <a:t>) → </a:t>
            </a:r>
            <a:r>
              <a:rPr lang="nl-BE" sz="1800">
                <a:solidFill>
                  <a:srgbClr val="FF0000"/>
                </a:solidFill>
              </a:rPr>
              <a:t>9yz</a:t>
            </a:r>
          </a:p>
        </p:txBody>
      </p:sp>
      <p:sp>
        <p:nvSpPr>
          <p:cNvPr id="14" name="Rechteraccolade 13">
            <a:extLst>
              <a:ext uri="{FF2B5EF4-FFF2-40B4-BE49-F238E27FC236}">
                <a16:creationId xmlns:a16="http://schemas.microsoft.com/office/drawing/2014/main" id="{F7D38272-E63A-2402-5442-AC2F7099C29B}"/>
              </a:ext>
            </a:extLst>
          </p:cNvPr>
          <p:cNvSpPr/>
          <p:nvPr/>
        </p:nvSpPr>
        <p:spPr>
          <a:xfrm>
            <a:off x="6455664" y="1433848"/>
            <a:ext cx="618918" cy="2882146"/>
          </a:xfrm>
          <a:prstGeom prst="rightBrace">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nl-BE"/>
          </a:p>
        </p:txBody>
      </p:sp>
      <p:cxnSp>
        <p:nvCxnSpPr>
          <p:cNvPr id="16" name="Rechte verbindingslijn met pijl 15">
            <a:extLst>
              <a:ext uri="{FF2B5EF4-FFF2-40B4-BE49-F238E27FC236}">
                <a16:creationId xmlns:a16="http://schemas.microsoft.com/office/drawing/2014/main" id="{DAA0E948-19C1-BE69-9FB4-659D5D6F4B77}"/>
              </a:ext>
            </a:extLst>
          </p:cNvPr>
          <p:cNvCxnSpPr/>
          <p:nvPr/>
        </p:nvCxnSpPr>
        <p:spPr>
          <a:xfrm>
            <a:off x="6194425" y="5301787"/>
            <a:ext cx="880157" cy="0"/>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540268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29A4364-96F6-79DE-8A22-D24B4E44674A}"/>
              </a:ext>
            </a:extLst>
          </p:cNvPr>
          <p:cNvSpPr>
            <a:spLocks noGrp="1"/>
          </p:cNvSpPr>
          <p:nvPr>
            <p:ph type="title"/>
          </p:nvPr>
        </p:nvSpPr>
        <p:spPr>
          <a:xfrm>
            <a:off x="838200" y="474852"/>
            <a:ext cx="10515600" cy="838522"/>
          </a:xfrm>
        </p:spPr>
        <p:txBody>
          <a:bodyPr/>
          <a:lstStyle/>
          <a:p>
            <a:r>
              <a:rPr lang="nl-NL"/>
              <a:t>Case 2: PFAS &lt; WVG en SAP</a:t>
            </a:r>
            <a:endParaRPr lang="nl-BE"/>
          </a:p>
        </p:txBody>
      </p:sp>
      <p:sp>
        <p:nvSpPr>
          <p:cNvPr id="7" name="Tijdelijke aanduiding voor dianummer 6">
            <a:extLst>
              <a:ext uri="{FF2B5EF4-FFF2-40B4-BE49-F238E27FC236}">
                <a16:creationId xmlns:a16="http://schemas.microsoft.com/office/drawing/2014/main" id="{91FB6678-DD8B-707F-6505-B3A53C971B92}"/>
              </a:ext>
            </a:extLst>
          </p:cNvPr>
          <p:cNvSpPr>
            <a:spLocks noGrp="1"/>
          </p:cNvSpPr>
          <p:nvPr>
            <p:ph type="sldNum" sz="quarter" idx="12"/>
          </p:nvPr>
        </p:nvSpPr>
        <p:spPr/>
        <p:txBody>
          <a:bodyPr/>
          <a:lstStyle/>
          <a:p>
            <a:fld id="{7A911662-BE22-413A-B62E-4D058A8DD1B4}" type="slidenum">
              <a:rPr lang="nl-BE" smtClean="0"/>
              <a:t>9</a:t>
            </a:fld>
            <a:endParaRPr lang="nl-BE"/>
          </a:p>
        </p:txBody>
      </p:sp>
      <p:graphicFrame>
        <p:nvGraphicFramePr>
          <p:cNvPr id="8" name="Tabel 8">
            <a:extLst>
              <a:ext uri="{FF2B5EF4-FFF2-40B4-BE49-F238E27FC236}">
                <a16:creationId xmlns:a16="http://schemas.microsoft.com/office/drawing/2014/main" id="{F127548C-0F92-D16B-559B-52EB133BBE64}"/>
              </a:ext>
            </a:extLst>
          </p:cNvPr>
          <p:cNvGraphicFramePr>
            <a:graphicFrameLocks noGrp="1"/>
          </p:cNvGraphicFramePr>
          <p:nvPr>
            <p:extLst>
              <p:ext uri="{D42A27DB-BD31-4B8C-83A1-F6EECF244321}">
                <p14:modId xmlns:p14="http://schemas.microsoft.com/office/powerpoint/2010/main" val="1933314379"/>
              </p:ext>
            </p:extLst>
          </p:nvPr>
        </p:nvGraphicFramePr>
        <p:xfrm>
          <a:off x="665478" y="1269268"/>
          <a:ext cx="11294874" cy="4302760"/>
        </p:xfrm>
        <a:graphic>
          <a:graphicData uri="http://schemas.openxmlformats.org/drawingml/2006/table">
            <a:tbl>
              <a:tblPr firstRow="1" bandRow="1">
                <a:tableStyleId>{5C22544A-7EE6-4342-B048-85BDC9FD1C3A}</a:tableStyleId>
              </a:tblPr>
              <a:tblGrid>
                <a:gridCol w="1882479">
                  <a:extLst>
                    <a:ext uri="{9D8B030D-6E8A-4147-A177-3AD203B41FA5}">
                      <a16:colId xmlns:a16="http://schemas.microsoft.com/office/drawing/2014/main" val="998241882"/>
                    </a:ext>
                  </a:extLst>
                </a:gridCol>
                <a:gridCol w="1182795">
                  <a:extLst>
                    <a:ext uri="{9D8B030D-6E8A-4147-A177-3AD203B41FA5}">
                      <a16:colId xmlns:a16="http://schemas.microsoft.com/office/drawing/2014/main" val="2635733056"/>
                    </a:ext>
                  </a:extLst>
                </a:gridCol>
                <a:gridCol w="1636776">
                  <a:extLst>
                    <a:ext uri="{9D8B030D-6E8A-4147-A177-3AD203B41FA5}">
                      <a16:colId xmlns:a16="http://schemas.microsoft.com/office/drawing/2014/main" val="1686783082"/>
                    </a:ext>
                  </a:extLst>
                </a:gridCol>
                <a:gridCol w="1280160">
                  <a:extLst>
                    <a:ext uri="{9D8B030D-6E8A-4147-A177-3AD203B41FA5}">
                      <a16:colId xmlns:a16="http://schemas.microsoft.com/office/drawing/2014/main" val="1426188670"/>
                    </a:ext>
                  </a:extLst>
                </a:gridCol>
                <a:gridCol w="1153895">
                  <a:extLst>
                    <a:ext uri="{9D8B030D-6E8A-4147-A177-3AD203B41FA5}">
                      <a16:colId xmlns:a16="http://schemas.microsoft.com/office/drawing/2014/main" val="4285825213"/>
                    </a:ext>
                  </a:extLst>
                </a:gridCol>
                <a:gridCol w="4158769">
                  <a:extLst>
                    <a:ext uri="{9D8B030D-6E8A-4147-A177-3AD203B41FA5}">
                      <a16:colId xmlns:a16="http://schemas.microsoft.com/office/drawing/2014/main" val="2128017482"/>
                    </a:ext>
                  </a:extLst>
                </a:gridCol>
              </a:tblGrid>
              <a:tr h="370840">
                <a:tc>
                  <a:txBody>
                    <a:bodyPr/>
                    <a:lstStyle/>
                    <a:p>
                      <a:r>
                        <a:rPr lang="nl-NL"/>
                        <a:t>SAP</a:t>
                      </a:r>
                      <a:endParaRPr lang="nl-BE"/>
                    </a:p>
                  </a:txBody>
                  <a:tcPr/>
                </a:tc>
                <a:tc>
                  <a:txBody>
                    <a:bodyPr/>
                    <a:lstStyle/>
                    <a:p>
                      <a:r>
                        <a:rPr lang="nl-NL" err="1"/>
                        <a:t>Eluaat</a:t>
                      </a:r>
                      <a:r>
                        <a:rPr lang="nl-NL"/>
                        <a:t> ZM</a:t>
                      </a:r>
                      <a:endParaRPr lang="nl-BE"/>
                    </a:p>
                  </a:txBody>
                  <a:tcPr/>
                </a:tc>
                <a:tc>
                  <a:txBody>
                    <a:bodyPr/>
                    <a:lstStyle/>
                    <a:p>
                      <a:r>
                        <a:rPr lang="nl-NL"/>
                        <a:t>PFAS</a:t>
                      </a:r>
                      <a:endParaRPr lang="nl-BE"/>
                    </a:p>
                  </a:txBody>
                  <a:tcPr/>
                </a:tc>
                <a:tc>
                  <a:txBody>
                    <a:bodyPr/>
                    <a:lstStyle/>
                    <a:p>
                      <a:r>
                        <a:rPr lang="nl-NL" err="1"/>
                        <a:t>Eluaat</a:t>
                      </a:r>
                      <a:r>
                        <a:rPr lang="nl-NL"/>
                        <a:t> PFAS</a:t>
                      </a:r>
                      <a:endParaRPr lang="nl-BE"/>
                    </a:p>
                  </a:txBody>
                  <a:tcPr/>
                </a:tc>
                <a:tc>
                  <a:txBody>
                    <a:bodyPr/>
                    <a:lstStyle/>
                    <a:p>
                      <a:r>
                        <a:rPr lang="nl-NL"/>
                        <a:t>Code en suffix</a:t>
                      </a:r>
                      <a:endParaRPr lang="nl-BE"/>
                    </a:p>
                  </a:txBody>
                  <a:tcPr/>
                </a:tc>
                <a:tc>
                  <a:txBody>
                    <a:bodyPr/>
                    <a:lstStyle/>
                    <a:p>
                      <a:r>
                        <a:rPr lang="nl-NL"/>
                        <a:t>En Y?</a:t>
                      </a:r>
                      <a:endParaRPr lang="nl-BE"/>
                    </a:p>
                  </a:txBody>
                  <a:tcPr/>
                </a:tc>
                <a:extLst>
                  <a:ext uri="{0D108BD9-81ED-4DB2-BD59-A6C34878D82A}">
                    <a16:rowId xmlns:a16="http://schemas.microsoft.com/office/drawing/2014/main" val="1218953220"/>
                  </a:ext>
                </a:extLst>
              </a:tr>
              <a:tr h="370840">
                <a:tc>
                  <a:txBody>
                    <a:bodyPr/>
                    <a:lstStyle/>
                    <a:p>
                      <a:r>
                        <a:rPr lang="nl-NL"/>
                        <a:t>WVG &lt; Zn ≤ 80% II</a:t>
                      </a:r>
                      <a:endParaRPr lang="nl-BE"/>
                    </a:p>
                  </a:txBody>
                  <a:tcPr/>
                </a:tc>
                <a:tc>
                  <a:txBody>
                    <a:bodyPr/>
                    <a:lstStyle/>
                    <a:p>
                      <a:r>
                        <a:rPr lang="nl-NL"/>
                        <a:t>Ontbreekt</a:t>
                      </a:r>
                      <a:endParaRPr lang="nl-BE"/>
                    </a:p>
                  </a:txBody>
                  <a:tcPr/>
                </a:tc>
                <a:tc>
                  <a:txBody>
                    <a:bodyPr/>
                    <a:lstStyle/>
                    <a:p>
                      <a:r>
                        <a:rPr lang="nl-NL"/>
                        <a:t>≤  WVG</a:t>
                      </a:r>
                      <a:endParaRPr lang="nl-BE"/>
                    </a:p>
                  </a:txBody>
                  <a:tcPr/>
                </a:tc>
                <a:tc>
                  <a:txBody>
                    <a:bodyPr/>
                    <a:lstStyle/>
                    <a:p>
                      <a:r>
                        <a:rPr lang="nl-NL"/>
                        <a:t>Ontbreekt</a:t>
                      </a:r>
                      <a:endParaRPr lang="nl-BE"/>
                    </a:p>
                  </a:txBody>
                  <a:tcPr/>
                </a:tc>
                <a:tc>
                  <a:txBody>
                    <a:bodyPr/>
                    <a:lstStyle/>
                    <a:p>
                      <a:r>
                        <a:rPr lang="nl-NL"/>
                        <a:t>3y0 b</a:t>
                      </a:r>
                      <a:endParaRPr lang="nl-BE"/>
                    </a:p>
                  </a:txBody>
                  <a:tcPr/>
                </a:tc>
                <a:tc>
                  <a:txBody>
                    <a:bodyPr/>
                    <a:lstStyle/>
                    <a:p>
                      <a:r>
                        <a:rPr lang="nl-NL"/>
                        <a:t>x1z (≤ 80% elke BSN) </a:t>
                      </a:r>
                    </a:p>
                    <a:p>
                      <a:pPr marL="0" marR="0" lvl="0" indent="0" algn="l" defTabSz="685800" rtl="0" eaLnBrk="1" fontAlgn="auto" latinLnBrk="0" hangingPunct="1">
                        <a:lnSpc>
                          <a:spcPct val="100000"/>
                        </a:lnSpc>
                        <a:spcBef>
                          <a:spcPts val="0"/>
                        </a:spcBef>
                        <a:spcAft>
                          <a:spcPts val="0"/>
                        </a:spcAft>
                        <a:buClrTx/>
                        <a:buSzTx/>
                        <a:buFontTx/>
                        <a:buNone/>
                        <a:tabLst/>
                        <a:defRPr/>
                      </a:pPr>
                      <a:r>
                        <a:rPr lang="nl-BE"/>
                        <a:t>Extra aandacht KWZ (xy0)</a:t>
                      </a:r>
                    </a:p>
                  </a:txBody>
                  <a:tcPr/>
                </a:tc>
                <a:extLst>
                  <a:ext uri="{0D108BD9-81ED-4DB2-BD59-A6C34878D82A}">
                    <a16:rowId xmlns:a16="http://schemas.microsoft.com/office/drawing/2014/main" val="3227762188"/>
                  </a:ext>
                </a:extLst>
              </a:tr>
              <a:tr h="370840">
                <a:tc>
                  <a:txBody>
                    <a:bodyPr/>
                    <a:lstStyle/>
                    <a:p>
                      <a:r>
                        <a:rPr lang="nl-NL" dirty="0"/>
                        <a:t>WVG &lt; Zn ≤  80% II</a:t>
                      </a:r>
                      <a:endParaRPr lang="nl-BE" dirty="0"/>
                    </a:p>
                  </a:txBody>
                  <a:tcPr/>
                </a:tc>
                <a:tc>
                  <a:txBody>
                    <a:bodyPr/>
                    <a:lstStyle/>
                    <a:p>
                      <a:r>
                        <a:rPr lang="nl-NL"/>
                        <a:t>Ontbreekt</a:t>
                      </a:r>
                      <a:endParaRPr lang="nl-BE"/>
                    </a:p>
                  </a:txBody>
                  <a:tcPr/>
                </a:tc>
                <a:tc>
                  <a:txBody>
                    <a:bodyPr/>
                    <a:lstStyle/>
                    <a:p>
                      <a:r>
                        <a:rPr lang="nl-NL"/>
                        <a:t>≤  RG</a:t>
                      </a:r>
                      <a:endParaRPr lang="nl-BE"/>
                    </a:p>
                  </a:txBody>
                  <a:tcPr/>
                </a:tc>
                <a:tc>
                  <a:txBody>
                    <a:bodyPr/>
                    <a:lstStyle/>
                    <a:p>
                      <a:r>
                        <a:rPr lang="nl-NL"/>
                        <a:t>Ontbreekt</a:t>
                      </a:r>
                      <a:endParaRPr lang="nl-BE"/>
                    </a:p>
                  </a:txBody>
                  <a:tcPr/>
                </a:tc>
                <a:tc>
                  <a:txBody>
                    <a:bodyPr/>
                    <a:lstStyle/>
                    <a:p>
                      <a:r>
                        <a:rPr lang="nl-NL"/>
                        <a:t>3y0 a</a:t>
                      </a:r>
                      <a:endParaRPr lang="nl-BE"/>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nl-NL" dirty="0"/>
                        <a:t>x1z (≤ 80% elke BSN)</a:t>
                      </a:r>
                    </a:p>
                    <a:p>
                      <a:pPr marL="0" marR="0" lvl="0" indent="0" algn="l" defTabSz="685800" rtl="0" eaLnBrk="1" fontAlgn="auto" latinLnBrk="0" hangingPunct="1">
                        <a:lnSpc>
                          <a:spcPct val="100000"/>
                        </a:lnSpc>
                        <a:spcBef>
                          <a:spcPts val="0"/>
                        </a:spcBef>
                        <a:spcAft>
                          <a:spcPts val="0"/>
                        </a:spcAft>
                        <a:buClrTx/>
                        <a:buSzTx/>
                        <a:buFontTx/>
                        <a:buNone/>
                        <a:tabLst/>
                        <a:defRPr/>
                      </a:pPr>
                      <a:r>
                        <a:rPr lang="nl-BE" dirty="0"/>
                        <a:t>Extra aandacht KWZ (xy0)</a:t>
                      </a:r>
                    </a:p>
                  </a:txBody>
                  <a:tcPr/>
                </a:tc>
                <a:extLst>
                  <a:ext uri="{0D108BD9-81ED-4DB2-BD59-A6C34878D82A}">
                    <a16:rowId xmlns:a16="http://schemas.microsoft.com/office/drawing/2014/main" val="875242994"/>
                  </a:ext>
                </a:extLst>
              </a:tr>
              <a:tr h="370840">
                <a:tc>
                  <a:txBody>
                    <a:bodyPr/>
                    <a:lstStyle/>
                    <a:p>
                      <a:r>
                        <a:rPr lang="nl-NL"/>
                        <a:t>WVG &lt; Zn ≤  80% II</a:t>
                      </a:r>
                      <a:endParaRPr lang="nl-BE"/>
                    </a:p>
                  </a:txBody>
                  <a:tcPr/>
                </a:tc>
                <a:tc>
                  <a:txBody>
                    <a:bodyPr/>
                    <a:lstStyle/>
                    <a:p>
                      <a:r>
                        <a:rPr lang="nl-NL"/>
                        <a:t>Ontbreekt</a:t>
                      </a:r>
                      <a:endParaRPr lang="nl-BE"/>
                    </a:p>
                  </a:txBody>
                  <a:tcPr/>
                </a:tc>
                <a:tc>
                  <a:txBody>
                    <a:bodyPr/>
                    <a:lstStyle/>
                    <a:p>
                      <a:r>
                        <a:rPr lang="nl-NL"/>
                        <a:t>≤  WVG</a:t>
                      </a:r>
                      <a:endParaRPr lang="nl-BE"/>
                    </a:p>
                  </a:txBody>
                  <a:tcPr/>
                </a:tc>
                <a:tc>
                  <a:txBody>
                    <a:bodyPr/>
                    <a:lstStyle/>
                    <a:p>
                      <a:r>
                        <a:rPr lang="nl-NL"/>
                        <a:t>≤  TWGW</a:t>
                      </a:r>
                      <a:endParaRPr lang="nl-BE"/>
                    </a:p>
                  </a:txBody>
                  <a:tcPr/>
                </a:tc>
                <a:tc>
                  <a:txBody>
                    <a:bodyPr/>
                    <a:lstStyle/>
                    <a:p>
                      <a:r>
                        <a:rPr lang="nl-NL" dirty="0"/>
                        <a:t>3y0 a</a:t>
                      </a:r>
                      <a:endParaRPr lang="nl-BE" dirty="0"/>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nl-NL"/>
                        <a:t>x1z (≤ 80% elke BSN)</a:t>
                      </a:r>
                    </a:p>
                    <a:p>
                      <a:pPr marL="0" marR="0" lvl="0" indent="0" algn="l" defTabSz="685800" rtl="0" eaLnBrk="1" fontAlgn="auto" latinLnBrk="0" hangingPunct="1">
                        <a:lnSpc>
                          <a:spcPct val="100000"/>
                        </a:lnSpc>
                        <a:spcBef>
                          <a:spcPts val="0"/>
                        </a:spcBef>
                        <a:spcAft>
                          <a:spcPts val="0"/>
                        </a:spcAft>
                        <a:buClrTx/>
                        <a:buSzTx/>
                        <a:buFontTx/>
                        <a:buNone/>
                        <a:tabLst/>
                        <a:defRPr/>
                      </a:pPr>
                      <a:r>
                        <a:rPr lang="nl-BE"/>
                        <a:t>Extra aandacht KWZ (xy0)</a:t>
                      </a:r>
                    </a:p>
                  </a:txBody>
                  <a:tcPr/>
                </a:tc>
                <a:extLst>
                  <a:ext uri="{0D108BD9-81ED-4DB2-BD59-A6C34878D82A}">
                    <a16:rowId xmlns:a16="http://schemas.microsoft.com/office/drawing/2014/main" val="3004088885"/>
                  </a:ext>
                </a:extLst>
              </a:tr>
              <a:tr h="370840">
                <a:tc>
                  <a:txBody>
                    <a:bodyPr/>
                    <a:lstStyle/>
                    <a:p>
                      <a:r>
                        <a:rPr lang="nl-NL"/>
                        <a:t>WVG &lt; Zn ≤ 80% II</a:t>
                      </a:r>
                      <a:endParaRPr lang="nl-BE"/>
                    </a:p>
                  </a:txBody>
                  <a:tcPr/>
                </a:tc>
                <a:tc>
                  <a:txBody>
                    <a:bodyPr/>
                    <a:lstStyle/>
                    <a:p>
                      <a:r>
                        <a:rPr lang="nl-NL"/>
                        <a:t>≤  bijlage VII</a:t>
                      </a:r>
                      <a:endParaRPr lang="nl-BE"/>
                    </a:p>
                  </a:txBody>
                  <a:tcPr/>
                </a:tc>
                <a:tc>
                  <a:txBody>
                    <a:bodyPr/>
                    <a:lstStyle/>
                    <a:p>
                      <a:r>
                        <a:rPr lang="nl-NL"/>
                        <a:t>≤  WVG</a:t>
                      </a:r>
                      <a:endParaRPr lang="nl-BE"/>
                    </a:p>
                  </a:txBody>
                  <a:tcPr/>
                </a:tc>
                <a:tc>
                  <a:txBody>
                    <a:bodyPr/>
                    <a:lstStyle/>
                    <a:p>
                      <a:r>
                        <a:rPr lang="nl-NL"/>
                        <a:t>≤  TWGW</a:t>
                      </a:r>
                      <a:endParaRPr lang="nl-BE"/>
                    </a:p>
                  </a:txBody>
                  <a:tcPr/>
                </a:tc>
                <a:tc>
                  <a:txBody>
                    <a:bodyPr/>
                    <a:lstStyle/>
                    <a:p>
                      <a:r>
                        <a:rPr lang="nl-NL"/>
                        <a:t>3y1 a</a:t>
                      </a:r>
                      <a:endParaRPr lang="nl-BE"/>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nl-NL"/>
                        <a:t>x1z (≤ 80% elke BSN)</a:t>
                      </a:r>
                      <a:endParaRPr lang="nl-BE"/>
                    </a:p>
                  </a:txBody>
                  <a:tcPr/>
                </a:tc>
                <a:extLst>
                  <a:ext uri="{0D108BD9-81ED-4DB2-BD59-A6C34878D82A}">
                    <a16:rowId xmlns:a16="http://schemas.microsoft.com/office/drawing/2014/main" val="1941256033"/>
                  </a:ext>
                </a:extLst>
              </a:tr>
              <a:tr h="370840">
                <a:tc>
                  <a:txBody>
                    <a:bodyPr/>
                    <a:lstStyle/>
                    <a:p>
                      <a:r>
                        <a:rPr lang="nl-NL"/>
                        <a:t>WVG &lt; Zn ≤ 80% II</a:t>
                      </a:r>
                      <a:endParaRPr lang="nl-BE"/>
                    </a:p>
                  </a:txBody>
                  <a:tcPr/>
                </a:tc>
                <a:tc>
                  <a:txBody>
                    <a:bodyPr/>
                    <a:lstStyle/>
                    <a:p>
                      <a:r>
                        <a:rPr lang="nl-NL"/>
                        <a:t>≤  bijlage VII</a:t>
                      </a:r>
                      <a:endParaRPr lang="nl-BE"/>
                    </a:p>
                  </a:txBody>
                  <a:tcPr/>
                </a:tc>
                <a:tc>
                  <a:txBody>
                    <a:bodyPr/>
                    <a:lstStyle/>
                    <a:p>
                      <a:r>
                        <a:rPr lang="nl-NL"/>
                        <a:t>≤  WVG</a:t>
                      </a:r>
                      <a:endParaRPr lang="nl-BE"/>
                    </a:p>
                  </a:txBody>
                  <a:tcPr/>
                </a:tc>
                <a:tc>
                  <a:txBody>
                    <a:bodyPr/>
                    <a:lstStyle/>
                    <a:p>
                      <a:r>
                        <a:rPr lang="nl-NL"/>
                        <a:t>Ontbreekt</a:t>
                      </a:r>
                      <a:endParaRPr lang="nl-BE"/>
                    </a:p>
                  </a:txBody>
                  <a:tcPr/>
                </a:tc>
                <a:tc>
                  <a:txBody>
                    <a:bodyPr/>
                    <a:lstStyle/>
                    <a:p>
                      <a:r>
                        <a:rPr lang="nl-NL"/>
                        <a:t>3y1 b</a:t>
                      </a:r>
                      <a:endParaRPr lang="nl-BE"/>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nl-NL" dirty="0"/>
                        <a:t>x1z (≤ 80% elke BSN)</a:t>
                      </a:r>
                      <a:endParaRPr lang="nl-BE" dirty="0"/>
                    </a:p>
                    <a:p>
                      <a:pPr marL="0" marR="0" lvl="0" indent="0" algn="l" defTabSz="685800" rtl="0" eaLnBrk="1" fontAlgn="auto" latinLnBrk="0" hangingPunct="1">
                        <a:lnSpc>
                          <a:spcPct val="100000"/>
                        </a:lnSpc>
                        <a:spcBef>
                          <a:spcPts val="0"/>
                        </a:spcBef>
                        <a:spcAft>
                          <a:spcPts val="0"/>
                        </a:spcAft>
                        <a:buClrTx/>
                        <a:buSzTx/>
                        <a:buFontTx/>
                        <a:buNone/>
                        <a:tabLst/>
                        <a:defRPr/>
                      </a:pPr>
                      <a:r>
                        <a:rPr lang="nl-BE" dirty="0">
                          <a:highlight>
                            <a:srgbClr val="FFFF00"/>
                          </a:highlight>
                        </a:rPr>
                        <a:t>Lopend overleg: extra aandacht KWZ (PFAS&gt; RG) ?</a:t>
                      </a:r>
                    </a:p>
                  </a:txBody>
                  <a:tcPr/>
                </a:tc>
                <a:extLst>
                  <a:ext uri="{0D108BD9-81ED-4DB2-BD59-A6C34878D82A}">
                    <a16:rowId xmlns:a16="http://schemas.microsoft.com/office/drawing/2014/main" val="1889090768"/>
                  </a:ext>
                </a:extLst>
              </a:tr>
              <a:tr h="370840">
                <a:tc>
                  <a:txBody>
                    <a:bodyPr/>
                    <a:lstStyle/>
                    <a:p>
                      <a:r>
                        <a:rPr lang="nl-NL"/>
                        <a:t>III &lt; Zn ≤ 80% IV</a:t>
                      </a:r>
                      <a:endParaRPr lang="nl-BE"/>
                    </a:p>
                  </a:txBody>
                  <a:tcPr/>
                </a:tc>
                <a:tc>
                  <a:txBody>
                    <a:bodyPr/>
                    <a:lstStyle/>
                    <a:p>
                      <a:r>
                        <a:rPr lang="nl-NL"/>
                        <a:t>&gt; bijlage VII</a:t>
                      </a:r>
                      <a:endParaRPr lang="nl-BE"/>
                    </a:p>
                  </a:txBody>
                  <a:tcPr/>
                </a:tc>
                <a:tc>
                  <a:txBody>
                    <a:bodyPr/>
                    <a:lstStyle/>
                    <a:p>
                      <a:r>
                        <a:rPr lang="nl-NL"/>
                        <a:t>≤  WVG</a:t>
                      </a:r>
                      <a:endParaRPr lang="nl-BE"/>
                    </a:p>
                  </a:txBody>
                  <a:tcPr/>
                </a:tc>
                <a:tc>
                  <a:txBody>
                    <a:bodyPr/>
                    <a:lstStyle/>
                    <a:p>
                      <a:r>
                        <a:rPr lang="nl-NL"/>
                        <a:t>≤  TWGW</a:t>
                      </a:r>
                      <a:endParaRPr lang="nl-BE"/>
                    </a:p>
                  </a:txBody>
                  <a:tcPr/>
                </a:tc>
                <a:tc>
                  <a:txBody>
                    <a:bodyPr/>
                    <a:lstStyle/>
                    <a:p>
                      <a:r>
                        <a:rPr lang="nl-NL"/>
                        <a:t>9y9 a</a:t>
                      </a:r>
                      <a:endParaRPr lang="nl-BE"/>
                    </a:p>
                  </a:txBody>
                  <a:tcPr/>
                </a:tc>
                <a:tc>
                  <a:txBody>
                    <a:bodyPr/>
                    <a:lstStyle/>
                    <a:p>
                      <a:pPr marL="285750" marR="0" lvl="0" indent="-2857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dirty="0"/>
                        <a:t>In BST II: x2z mits risicobepaling</a:t>
                      </a:r>
                    </a:p>
                    <a:p>
                      <a:pPr marL="285750" marR="0" lvl="0" indent="-2857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dirty="0"/>
                        <a:t>In BST V: x1z </a:t>
                      </a:r>
                    </a:p>
                    <a:p>
                      <a:pPr marL="0" marR="0" lvl="0" indent="0" algn="l" defTabSz="685800" rtl="0" eaLnBrk="1" fontAlgn="auto" latinLnBrk="0" hangingPunct="1">
                        <a:lnSpc>
                          <a:spcPct val="100000"/>
                        </a:lnSpc>
                        <a:spcBef>
                          <a:spcPts val="0"/>
                        </a:spcBef>
                        <a:spcAft>
                          <a:spcPts val="0"/>
                        </a:spcAft>
                        <a:buClrTx/>
                        <a:buSzTx/>
                        <a:buFontTx/>
                        <a:buNone/>
                        <a:tabLst/>
                        <a:defRPr/>
                      </a:pPr>
                      <a:r>
                        <a:rPr lang="nl-BE" dirty="0"/>
                        <a:t>Extra aandacht KWZ (xy9)</a:t>
                      </a:r>
                    </a:p>
                  </a:txBody>
                  <a:tcPr/>
                </a:tc>
                <a:extLst>
                  <a:ext uri="{0D108BD9-81ED-4DB2-BD59-A6C34878D82A}">
                    <a16:rowId xmlns:a16="http://schemas.microsoft.com/office/drawing/2014/main" val="2812649798"/>
                  </a:ext>
                </a:extLst>
              </a:tr>
              <a:tr h="370840">
                <a:tc>
                  <a:txBody>
                    <a:bodyPr/>
                    <a:lstStyle/>
                    <a:p>
                      <a:r>
                        <a:rPr lang="nl-NL"/>
                        <a:t>III &lt; Zn ≤  80% IV</a:t>
                      </a:r>
                      <a:endParaRPr lang="nl-BE"/>
                    </a:p>
                  </a:txBody>
                  <a:tcPr/>
                </a:tc>
                <a:tc>
                  <a:txBody>
                    <a:bodyPr/>
                    <a:lstStyle/>
                    <a:p>
                      <a:r>
                        <a:rPr lang="nl-NL"/>
                        <a:t>≤  bijlage VII</a:t>
                      </a:r>
                      <a:endParaRPr lang="nl-BE"/>
                    </a:p>
                  </a:txBody>
                  <a:tcPr/>
                </a:tc>
                <a:tc>
                  <a:txBody>
                    <a:bodyPr/>
                    <a:lstStyle/>
                    <a:p>
                      <a:r>
                        <a:rPr lang="nl-NL"/>
                        <a:t>≤  WVG</a:t>
                      </a:r>
                      <a:endParaRPr lang="nl-BE"/>
                    </a:p>
                  </a:txBody>
                  <a:tcPr/>
                </a:tc>
                <a:tc>
                  <a:txBody>
                    <a:bodyPr/>
                    <a:lstStyle/>
                    <a:p>
                      <a:r>
                        <a:rPr lang="nl-NL"/>
                        <a:t>&gt; TWGW</a:t>
                      </a:r>
                      <a:endParaRPr lang="nl-BE"/>
                    </a:p>
                  </a:txBody>
                  <a:tcPr/>
                </a:tc>
                <a:tc>
                  <a:txBody>
                    <a:bodyPr/>
                    <a:lstStyle/>
                    <a:p>
                      <a:r>
                        <a:rPr lang="nl-NL"/>
                        <a:t>9y1 c</a:t>
                      </a:r>
                      <a:endParaRPr lang="nl-BE"/>
                    </a:p>
                  </a:txBody>
                  <a:tcPr/>
                </a:tc>
                <a:tc>
                  <a:txBody>
                    <a:bodyPr/>
                    <a:lstStyle/>
                    <a:p>
                      <a:pPr marL="285750" marR="0" lvl="0" indent="-2857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dirty="0"/>
                        <a:t>In BST II: x2z mits risicobepaling</a:t>
                      </a:r>
                    </a:p>
                    <a:p>
                      <a:pPr marL="285750" marR="0" lvl="0" indent="-2857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dirty="0"/>
                        <a:t>In BST V: x1z </a:t>
                      </a:r>
                      <a:endParaRPr lang="nl-BE" dirty="0"/>
                    </a:p>
                    <a:p>
                      <a:pPr marL="0" marR="0" lvl="0" indent="0" algn="l" defTabSz="685800" rtl="0" eaLnBrk="1" fontAlgn="auto" latinLnBrk="0" hangingPunct="1">
                        <a:lnSpc>
                          <a:spcPct val="100000"/>
                        </a:lnSpc>
                        <a:spcBef>
                          <a:spcPts val="0"/>
                        </a:spcBef>
                        <a:spcAft>
                          <a:spcPts val="0"/>
                        </a:spcAft>
                        <a:buClrTx/>
                        <a:buSzTx/>
                        <a:buFont typeface="Arial" panose="020B0604020202020204" pitchFamily="34" charset="0"/>
                        <a:buNone/>
                        <a:tabLst/>
                        <a:defRPr/>
                      </a:pPr>
                      <a:r>
                        <a:rPr lang="nl-BE" dirty="0">
                          <a:highlight>
                            <a:srgbClr val="FFFF00"/>
                          </a:highlight>
                        </a:rPr>
                        <a:t>Lopend overleg: extra aandacht KWZ (PFAS loogt uit)?</a:t>
                      </a:r>
                      <a:endParaRPr lang="nl-NL" dirty="0">
                        <a:highlight>
                          <a:srgbClr val="FFFF00"/>
                        </a:highlight>
                      </a:endParaRPr>
                    </a:p>
                  </a:txBody>
                  <a:tcPr/>
                </a:tc>
                <a:extLst>
                  <a:ext uri="{0D108BD9-81ED-4DB2-BD59-A6C34878D82A}">
                    <a16:rowId xmlns:a16="http://schemas.microsoft.com/office/drawing/2014/main" val="2977509971"/>
                  </a:ext>
                </a:extLst>
              </a:tr>
            </a:tbl>
          </a:graphicData>
        </a:graphic>
      </p:graphicFrame>
      <p:sp>
        <p:nvSpPr>
          <p:cNvPr id="3" name="Rechthoek 2">
            <a:extLst>
              <a:ext uri="{FF2B5EF4-FFF2-40B4-BE49-F238E27FC236}">
                <a16:creationId xmlns:a16="http://schemas.microsoft.com/office/drawing/2014/main" id="{1B507E8F-4298-D939-799D-D4FBF14B4A9B}"/>
              </a:ext>
            </a:extLst>
          </p:cNvPr>
          <p:cNvSpPr/>
          <p:nvPr/>
        </p:nvSpPr>
        <p:spPr>
          <a:xfrm>
            <a:off x="6673175" y="1806806"/>
            <a:ext cx="5389123" cy="408562"/>
          </a:xfrm>
          <a:prstGeom prst="rect">
            <a:avLst/>
          </a:prstGeom>
          <a:solidFill>
            <a:schemeClr val="tx1">
              <a:lumMod val="75000"/>
              <a:lumOff val="2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dirty="0"/>
          </a:p>
        </p:txBody>
      </p:sp>
      <p:sp>
        <p:nvSpPr>
          <p:cNvPr id="4" name="Rechthoek 3">
            <a:extLst>
              <a:ext uri="{FF2B5EF4-FFF2-40B4-BE49-F238E27FC236}">
                <a16:creationId xmlns:a16="http://schemas.microsoft.com/office/drawing/2014/main" id="{06B44FF1-C5B3-F738-F343-3D608EDB6E87}"/>
              </a:ext>
            </a:extLst>
          </p:cNvPr>
          <p:cNvSpPr/>
          <p:nvPr/>
        </p:nvSpPr>
        <p:spPr>
          <a:xfrm>
            <a:off x="6673175" y="2287761"/>
            <a:ext cx="5389123" cy="408562"/>
          </a:xfrm>
          <a:prstGeom prst="rect">
            <a:avLst/>
          </a:prstGeom>
          <a:solidFill>
            <a:schemeClr val="tx1">
              <a:lumMod val="75000"/>
              <a:lumOff val="2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5" name="Rechthoek 4">
            <a:extLst>
              <a:ext uri="{FF2B5EF4-FFF2-40B4-BE49-F238E27FC236}">
                <a16:creationId xmlns:a16="http://schemas.microsoft.com/office/drawing/2014/main" id="{FF238524-05BC-EA0D-99C7-2268EA28CFEE}"/>
              </a:ext>
            </a:extLst>
          </p:cNvPr>
          <p:cNvSpPr/>
          <p:nvPr/>
        </p:nvSpPr>
        <p:spPr>
          <a:xfrm>
            <a:off x="6673175" y="2763090"/>
            <a:ext cx="5389123" cy="408562"/>
          </a:xfrm>
          <a:prstGeom prst="rect">
            <a:avLst/>
          </a:prstGeom>
          <a:solidFill>
            <a:schemeClr val="tx1">
              <a:lumMod val="75000"/>
              <a:lumOff val="2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6" name="Rechthoek 5">
            <a:extLst>
              <a:ext uri="{FF2B5EF4-FFF2-40B4-BE49-F238E27FC236}">
                <a16:creationId xmlns:a16="http://schemas.microsoft.com/office/drawing/2014/main" id="{AA39B6A2-4393-8407-4C53-F0B4FE3121F6}"/>
              </a:ext>
            </a:extLst>
          </p:cNvPr>
          <p:cNvSpPr/>
          <p:nvPr/>
        </p:nvSpPr>
        <p:spPr>
          <a:xfrm>
            <a:off x="6673175" y="3216367"/>
            <a:ext cx="5389123" cy="408562"/>
          </a:xfrm>
          <a:prstGeom prst="rect">
            <a:avLst/>
          </a:prstGeom>
          <a:solidFill>
            <a:schemeClr val="tx1">
              <a:lumMod val="75000"/>
              <a:lumOff val="2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9" name="Rechthoek 8">
            <a:extLst>
              <a:ext uri="{FF2B5EF4-FFF2-40B4-BE49-F238E27FC236}">
                <a16:creationId xmlns:a16="http://schemas.microsoft.com/office/drawing/2014/main" id="{10E6FA0C-287E-11E7-B554-69E62AC511B1}"/>
              </a:ext>
            </a:extLst>
          </p:cNvPr>
          <p:cNvSpPr/>
          <p:nvPr/>
        </p:nvSpPr>
        <p:spPr>
          <a:xfrm>
            <a:off x="6673175" y="3697322"/>
            <a:ext cx="5389123" cy="408562"/>
          </a:xfrm>
          <a:prstGeom prst="rect">
            <a:avLst/>
          </a:prstGeom>
          <a:solidFill>
            <a:schemeClr val="tx1">
              <a:lumMod val="75000"/>
              <a:lumOff val="2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0" name="Rechthoek 9">
            <a:extLst>
              <a:ext uri="{FF2B5EF4-FFF2-40B4-BE49-F238E27FC236}">
                <a16:creationId xmlns:a16="http://schemas.microsoft.com/office/drawing/2014/main" id="{34B64507-D983-1C37-61EF-A06D8B9F960A}"/>
              </a:ext>
            </a:extLst>
          </p:cNvPr>
          <p:cNvSpPr/>
          <p:nvPr/>
        </p:nvSpPr>
        <p:spPr>
          <a:xfrm>
            <a:off x="6673175" y="4900300"/>
            <a:ext cx="5389123" cy="661471"/>
          </a:xfrm>
          <a:prstGeom prst="rect">
            <a:avLst/>
          </a:prstGeom>
          <a:solidFill>
            <a:schemeClr val="tx1">
              <a:lumMod val="75000"/>
              <a:lumOff val="2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2" name="Rechthoek 11">
            <a:extLst>
              <a:ext uri="{FF2B5EF4-FFF2-40B4-BE49-F238E27FC236}">
                <a16:creationId xmlns:a16="http://schemas.microsoft.com/office/drawing/2014/main" id="{210E6940-4DCF-90B9-C741-D478A1B8CC80}"/>
              </a:ext>
            </a:extLst>
          </p:cNvPr>
          <p:cNvSpPr/>
          <p:nvPr/>
        </p:nvSpPr>
        <p:spPr>
          <a:xfrm>
            <a:off x="6673175" y="4194248"/>
            <a:ext cx="5389123" cy="661471"/>
          </a:xfrm>
          <a:prstGeom prst="rect">
            <a:avLst/>
          </a:prstGeom>
          <a:solidFill>
            <a:schemeClr val="tx1">
              <a:lumMod val="75000"/>
              <a:lumOff val="2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Tree>
    <p:extLst>
      <p:ext uri="{BB962C8B-B14F-4D97-AF65-F5344CB8AC3E}">
        <p14:creationId xmlns:p14="http://schemas.microsoft.com/office/powerpoint/2010/main" val="5442770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3"/>
                                        </p:tgtEl>
                                        <p:attrNameLst>
                                          <p:attrName>ppt_x</p:attrName>
                                        </p:attrNameLst>
                                      </p:cBhvr>
                                      <p:tavLst>
                                        <p:tav tm="0">
                                          <p:val>
                                            <p:strVal val="ppt_x"/>
                                          </p:val>
                                        </p:tav>
                                        <p:tav tm="100000">
                                          <p:val>
                                            <p:strVal val="ppt_x"/>
                                          </p:val>
                                        </p:tav>
                                      </p:tavLst>
                                    </p:anim>
                                    <p:anim calcmode="lin" valueType="num">
                                      <p:cBhvr additive="base">
                                        <p:cTn id="7" dur="500"/>
                                        <p:tgtEl>
                                          <p:spTgt spid="3"/>
                                        </p:tgtEl>
                                        <p:attrNameLst>
                                          <p:attrName>ppt_y</p:attrName>
                                        </p:attrNameLst>
                                      </p:cBhvr>
                                      <p:tavLst>
                                        <p:tav tm="0">
                                          <p:val>
                                            <p:strVal val="ppt_y"/>
                                          </p:val>
                                        </p:tav>
                                        <p:tav tm="100000">
                                          <p:val>
                                            <p:strVal val="1+ppt_h/2"/>
                                          </p:val>
                                        </p:tav>
                                      </p:tavLst>
                                    </p:anim>
                                    <p:set>
                                      <p:cBhvr>
                                        <p:cTn id="8" dur="1" fill="hold">
                                          <p:stCondLst>
                                            <p:cond delay="499"/>
                                          </p:stCondLst>
                                        </p:cTn>
                                        <p:tgtEl>
                                          <p:spTgt spid="3"/>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2" presetClass="exit" presetSubtype="4" fill="hold" grpId="0" nodeType="clickEffect">
                                  <p:stCondLst>
                                    <p:cond delay="0"/>
                                  </p:stCondLst>
                                  <p:childTnLst>
                                    <p:anim calcmode="lin" valueType="num">
                                      <p:cBhvr additive="base">
                                        <p:cTn id="12" dur="500"/>
                                        <p:tgtEl>
                                          <p:spTgt spid="4"/>
                                        </p:tgtEl>
                                        <p:attrNameLst>
                                          <p:attrName>ppt_x</p:attrName>
                                        </p:attrNameLst>
                                      </p:cBhvr>
                                      <p:tavLst>
                                        <p:tav tm="0">
                                          <p:val>
                                            <p:strVal val="ppt_x"/>
                                          </p:val>
                                        </p:tav>
                                        <p:tav tm="100000">
                                          <p:val>
                                            <p:strVal val="ppt_x"/>
                                          </p:val>
                                        </p:tav>
                                      </p:tavLst>
                                    </p:anim>
                                    <p:anim calcmode="lin" valueType="num">
                                      <p:cBhvr additive="base">
                                        <p:cTn id="13" dur="500"/>
                                        <p:tgtEl>
                                          <p:spTgt spid="4"/>
                                        </p:tgtEl>
                                        <p:attrNameLst>
                                          <p:attrName>ppt_y</p:attrName>
                                        </p:attrNameLst>
                                      </p:cBhvr>
                                      <p:tavLst>
                                        <p:tav tm="0">
                                          <p:val>
                                            <p:strVal val="ppt_y"/>
                                          </p:val>
                                        </p:tav>
                                        <p:tav tm="100000">
                                          <p:val>
                                            <p:strVal val="1+ppt_h/2"/>
                                          </p:val>
                                        </p:tav>
                                      </p:tavLst>
                                    </p:anim>
                                    <p:set>
                                      <p:cBhvr>
                                        <p:cTn id="14" dur="1" fill="hold">
                                          <p:stCondLst>
                                            <p:cond delay="499"/>
                                          </p:stCondLst>
                                        </p:cTn>
                                        <p:tgtEl>
                                          <p:spTgt spid="4"/>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2" presetClass="exit" presetSubtype="4" fill="hold" grpId="0" nodeType="clickEffect">
                                  <p:stCondLst>
                                    <p:cond delay="0"/>
                                  </p:stCondLst>
                                  <p:childTnLst>
                                    <p:anim calcmode="lin" valueType="num">
                                      <p:cBhvr additive="base">
                                        <p:cTn id="18" dur="500"/>
                                        <p:tgtEl>
                                          <p:spTgt spid="5"/>
                                        </p:tgtEl>
                                        <p:attrNameLst>
                                          <p:attrName>ppt_x</p:attrName>
                                        </p:attrNameLst>
                                      </p:cBhvr>
                                      <p:tavLst>
                                        <p:tav tm="0">
                                          <p:val>
                                            <p:strVal val="ppt_x"/>
                                          </p:val>
                                        </p:tav>
                                        <p:tav tm="100000">
                                          <p:val>
                                            <p:strVal val="ppt_x"/>
                                          </p:val>
                                        </p:tav>
                                      </p:tavLst>
                                    </p:anim>
                                    <p:anim calcmode="lin" valueType="num">
                                      <p:cBhvr additive="base">
                                        <p:cTn id="19" dur="500"/>
                                        <p:tgtEl>
                                          <p:spTgt spid="5"/>
                                        </p:tgtEl>
                                        <p:attrNameLst>
                                          <p:attrName>ppt_y</p:attrName>
                                        </p:attrNameLst>
                                      </p:cBhvr>
                                      <p:tavLst>
                                        <p:tav tm="0">
                                          <p:val>
                                            <p:strVal val="ppt_y"/>
                                          </p:val>
                                        </p:tav>
                                        <p:tav tm="100000">
                                          <p:val>
                                            <p:strVal val="1+ppt_h/2"/>
                                          </p:val>
                                        </p:tav>
                                      </p:tavLst>
                                    </p:anim>
                                    <p:set>
                                      <p:cBhvr>
                                        <p:cTn id="20" dur="1" fill="hold">
                                          <p:stCondLst>
                                            <p:cond delay="499"/>
                                          </p:stCondLst>
                                        </p:cTn>
                                        <p:tgtEl>
                                          <p:spTgt spid="5"/>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2" presetClass="exit" presetSubtype="4" fill="hold" grpId="0" nodeType="clickEffect">
                                  <p:stCondLst>
                                    <p:cond delay="0"/>
                                  </p:stCondLst>
                                  <p:childTnLst>
                                    <p:anim calcmode="lin" valueType="num">
                                      <p:cBhvr additive="base">
                                        <p:cTn id="24" dur="500"/>
                                        <p:tgtEl>
                                          <p:spTgt spid="6"/>
                                        </p:tgtEl>
                                        <p:attrNameLst>
                                          <p:attrName>ppt_x</p:attrName>
                                        </p:attrNameLst>
                                      </p:cBhvr>
                                      <p:tavLst>
                                        <p:tav tm="0">
                                          <p:val>
                                            <p:strVal val="ppt_x"/>
                                          </p:val>
                                        </p:tav>
                                        <p:tav tm="100000">
                                          <p:val>
                                            <p:strVal val="ppt_x"/>
                                          </p:val>
                                        </p:tav>
                                      </p:tavLst>
                                    </p:anim>
                                    <p:anim calcmode="lin" valueType="num">
                                      <p:cBhvr additive="base">
                                        <p:cTn id="25" dur="500"/>
                                        <p:tgtEl>
                                          <p:spTgt spid="6"/>
                                        </p:tgtEl>
                                        <p:attrNameLst>
                                          <p:attrName>ppt_y</p:attrName>
                                        </p:attrNameLst>
                                      </p:cBhvr>
                                      <p:tavLst>
                                        <p:tav tm="0">
                                          <p:val>
                                            <p:strVal val="ppt_y"/>
                                          </p:val>
                                        </p:tav>
                                        <p:tav tm="100000">
                                          <p:val>
                                            <p:strVal val="1+ppt_h/2"/>
                                          </p:val>
                                        </p:tav>
                                      </p:tavLst>
                                    </p:anim>
                                    <p:set>
                                      <p:cBhvr>
                                        <p:cTn id="26" dur="1" fill="hold">
                                          <p:stCondLst>
                                            <p:cond delay="499"/>
                                          </p:stCondLst>
                                        </p:cTn>
                                        <p:tgtEl>
                                          <p:spTgt spid="6"/>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2" presetClass="exit" presetSubtype="4" fill="hold" grpId="0" nodeType="clickEffect">
                                  <p:stCondLst>
                                    <p:cond delay="0"/>
                                  </p:stCondLst>
                                  <p:childTnLst>
                                    <p:anim calcmode="lin" valueType="num">
                                      <p:cBhvr additive="base">
                                        <p:cTn id="30" dur="500"/>
                                        <p:tgtEl>
                                          <p:spTgt spid="9"/>
                                        </p:tgtEl>
                                        <p:attrNameLst>
                                          <p:attrName>ppt_x</p:attrName>
                                        </p:attrNameLst>
                                      </p:cBhvr>
                                      <p:tavLst>
                                        <p:tav tm="0">
                                          <p:val>
                                            <p:strVal val="ppt_x"/>
                                          </p:val>
                                        </p:tav>
                                        <p:tav tm="100000">
                                          <p:val>
                                            <p:strVal val="ppt_x"/>
                                          </p:val>
                                        </p:tav>
                                      </p:tavLst>
                                    </p:anim>
                                    <p:anim calcmode="lin" valueType="num">
                                      <p:cBhvr additive="base">
                                        <p:cTn id="31" dur="500"/>
                                        <p:tgtEl>
                                          <p:spTgt spid="9"/>
                                        </p:tgtEl>
                                        <p:attrNameLst>
                                          <p:attrName>ppt_y</p:attrName>
                                        </p:attrNameLst>
                                      </p:cBhvr>
                                      <p:tavLst>
                                        <p:tav tm="0">
                                          <p:val>
                                            <p:strVal val="ppt_y"/>
                                          </p:val>
                                        </p:tav>
                                        <p:tav tm="100000">
                                          <p:val>
                                            <p:strVal val="1+ppt_h/2"/>
                                          </p:val>
                                        </p:tav>
                                      </p:tavLst>
                                    </p:anim>
                                    <p:set>
                                      <p:cBhvr>
                                        <p:cTn id="32" dur="1" fill="hold">
                                          <p:stCondLst>
                                            <p:cond delay="499"/>
                                          </p:stCondLst>
                                        </p:cTn>
                                        <p:tgtEl>
                                          <p:spTgt spid="9"/>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2" presetClass="exit" presetSubtype="4" fill="hold" grpId="0" nodeType="clickEffect">
                                  <p:stCondLst>
                                    <p:cond delay="0"/>
                                  </p:stCondLst>
                                  <p:childTnLst>
                                    <p:anim calcmode="lin" valueType="num">
                                      <p:cBhvr additive="base">
                                        <p:cTn id="36" dur="500"/>
                                        <p:tgtEl>
                                          <p:spTgt spid="12"/>
                                        </p:tgtEl>
                                        <p:attrNameLst>
                                          <p:attrName>ppt_x</p:attrName>
                                        </p:attrNameLst>
                                      </p:cBhvr>
                                      <p:tavLst>
                                        <p:tav tm="0">
                                          <p:val>
                                            <p:strVal val="ppt_x"/>
                                          </p:val>
                                        </p:tav>
                                        <p:tav tm="100000">
                                          <p:val>
                                            <p:strVal val="ppt_x"/>
                                          </p:val>
                                        </p:tav>
                                      </p:tavLst>
                                    </p:anim>
                                    <p:anim calcmode="lin" valueType="num">
                                      <p:cBhvr additive="base">
                                        <p:cTn id="37" dur="500"/>
                                        <p:tgtEl>
                                          <p:spTgt spid="12"/>
                                        </p:tgtEl>
                                        <p:attrNameLst>
                                          <p:attrName>ppt_y</p:attrName>
                                        </p:attrNameLst>
                                      </p:cBhvr>
                                      <p:tavLst>
                                        <p:tav tm="0">
                                          <p:val>
                                            <p:strVal val="ppt_y"/>
                                          </p:val>
                                        </p:tav>
                                        <p:tav tm="100000">
                                          <p:val>
                                            <p:strVal val="1+ppt_h/2"/>
                                          </p:val>
                                        </p:tav>
                                      </p:tavLst>
                                    </p:anim>
                                    <p:set>
                                      <p:cBhvr>
                                        <p:cTn id="38" dur="1" fill="hold">
                                          <p:stCondLst>
                                            <p:cond delay="499"/>
                                          </p:stCondLst>
                                        </p:cTn>
                                        <p:tgtEl>
                                          <p:spTgt spid="12"/>
                                        </p:tgtEl>
                                        <p:attrNameLst>
                                          <p:attrName>style.visibility</p:attrName>
                                        </p:attrNameLst>
                                      </p:cBhvr>
                                      <p:to>
                                        <p:strVal val="hidden"/>
                                      </p:to>
                                    </p:set>
                                  </p:childTnLst>
                                </p:cTn>
                              </p:par>
                            </p:childTnLst>
                          </p:cTn>
                        </p:par>
                      </p:childTnLst>
                    </p:cTn>
                  </p:par>
                  <p:par>
                    <p:cTn id="39" fill="hold">
                      <p:stCondLst>
                        <p:cond delay="indefinite"/>
                      </p:stCondLst>
                      <p:childTnLst>
                        <p:par>
                          <p:cTn id="40" fill="hold">
                            <p:stCondLst>
                              <p:cond delay="0"/>
                            </p:stCondLst>
                            <p:childTnLst>
                              <p:par>
                                <p:cTn id="41" presetID="2" presetClass="exit" presetSubtype="4" fill="hold" grpId="0" nodeType="clickEffect">
                                  <p:stCondLst>
                                    <p:cond delay="0"/>
                                  </p:stCondLst>
                                  <p:childTnLst>
                                    <p:anim calcmode="lin" valueType="num">
                                      <p:cBhvr additive="base">
                                        <p:cTn id="42" dur="500"/>
                                        <p:tgtEl>
                                          <p:spTgt spid="10"/>
                                        </p:tgtEl>
                                        <p:attrNameLst>
                                          <p:attrName>ppt_x</p:attrName>
                                        </p:attrNameLst>
                                      </p:cBhvr>
                                      <p:tavLst>
                                        <p:tav tm="0">
                                          <p:val>
                                            <p:strVal val="ppt_x"/>
                                          </p:val>
                                        </p:tav>
                                        <p:tav tm="100000">
                                          <p:val>
                                            <p:strVal val="ppt_x"/>
                                          </p:val>
                                        </p:tav>
                                      </p:tavLst>
                                    </p:anim>
                                    <p:anim calcmode="lin" valueType="num">
                                      <p:cBhvr additive="base">
                                        <p:cTn id="43" dur="500"/>
                                        <p:tgtEl>
                                          <p:spTgt spid="10"/>
                                        </p:tgtEl>
                                        <p:attrNameLst>
                                          <p:attrName>ppt_y</p:attrName>
                                        </p:attrNameLst>
                                      </p:cBhvr>
                                      <p:tavLst>
                                        <p:tav tm="0">
                                          <p:val>
                                            <p:strVal val="ppt_y"/>
                                          </p:val>
                                        </p:tav>
                                        <p:tav tm="100000">
                                          <p:val>
                                            <p:strVal val="1+ppt_h/2"/>
                                          </p:val>
                                        </p:tav>
                                      </p:tavLst>
                                    </p:anim>
                                    <p:set>
                                      <p:cBhvr>
                                        <p:cTn id="44" dur="1" fill="hold">
                                          <p:stCondLst>
                                            <p:cond delay="4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9" grpId="0" animBg="1"/>
      <p:bldP spid="10" grpId="0" animBg="1"/>
      <p:bldP spid="1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FD09084-0E5B-BE5D-862D-58D09FB32492}"/>
              </a:ext>
            </a:extLst>
          </p:cNvPr>
          <p:cNvSpPr>
            <a:spLocks noGrp="1"/>
          </p:cNvSpPr>
          <p:nvPr>
            <p:ph type="title"/>
          </p:nvPr>
        </p:nvSpPr>
        <p:spPr/>
        <p:txBody>
          <a:bodyPr/>
          <a:lstStyle/>
          <a:p>
            <a:r>
              <a:rPr lang="nl-NL"/>
              <a:t>Case 2: vaststellingen indien PFAS &lt; WVG</a:t>
            </a:r>
            <a:endParaRPr lang="nl-BE"/>
          </a:p>
        </p:txBody>
      </p:sp>
      <p:sp>
        <p:nvSpPr>
          <p:cNvPr id="4" name="Tijdelijke aanduiding voor inhoud 3">
            <a:extLst>
              <a:ext uri="{FF2B5EF4-FFF2-40B4-BE49-F238E27FC236}">
                <a16:creationId xmlns:a16="http://schemas.microsoft.com/office/drawing/2014/main" id="{296ADB79-8933-50A9-F9DD-A910F95681CC}"/>
              </a:ext>
            </a:extLst>
          </p:cNvPr>
          <p:cNvSpPr>
            <a:spLocks noGrp="1"/>
          </p:cNvSpPr>
          <p:nvPr>
            <p:ph idx="1"/>
          </p:nvPr>
        </p:nvSpPr>
        <p:spPr>
          <a:xfrm>
            <a:off x="838200" y="1197864"/>
            <a:ext cx="10515600" cy="5431536"/>
          </a:xfrm>
        </p:spPr>
        <p:txBody>
          <a:bodyPr>
            <a:normAutofit lnSpcReduction="10000"/>
          </a:bodyPr>
          <a:lstStyle/>
          <a:p>
            <a:pPr marL="0" indent="0">
              <a:buNone/>
            </a:pPr>
            <a:r>
              <a:rPr lang="nl-NL" dirty="0">
                <a:solidFill>
                  <a:srgbClr val="0070C0"/>
                </a:solidFill>
              </a:rPr>
              <a:t>Zolang PFAS &lt; WVG is, zijn SAP-parameters doorslaggevend</a:t>
            </a:r>
          </a:p>
          <a:p>
            <a:pPr lvl="1"/>
            <a:r>
              <a:rPr lang="nl-NL" dirty="0"/>
              <a:t>2yz, 3yz, 4yz, … </a:t>
            </a:r>
          </a:p>
          <a:p>
            <a:pPr lvl="1"/>
            <a:r>
              <a:rPr lang="nl-NL" dirty="0"/>
              <a:t>Xy1 of xy0/xy9</a:t>
            </a:r>
          </a:p>
          <a:p>
            <a:pPr lvl="2"/>
            <a:r>
              <a:rPr lang="nl-NL" dirty="0"/>
              <a:t>Xy1 enkel als SAP dat toelaat (voldoet aan Bijlage VI en VII)</a:t>
            </a:r>
          </a:p>
          <a:p>
            <a:pPr lvl="2"/>
            <a:r>
              <a:rPr lang="nl-NL" dirty="0"/>
              <a:t>Het feit dat </a:t>
            </a:r>
            <a:r>
              <a:rPr lang="nl-NL" sz="1600" dirty="0">
                <a:latin typeface="Calibri" panose="020F0502020204030204" pitchFamily="34" charset="0"/>
                <a:ea typeface="Calibri" panose="020F0502020204030204" pitchFamily="34" charset="0"/>
                <a:cs typeface="Arial" panose="020B0604020202020204" pitchFamily="34" charset="0"/>
              </a:rPr>
              <a:t>[PFAS]e onbekend is of &gt; TWGW heeft enkel een impact op de suffix</a:t>
            </a:r>
          </a:p>
          <a:p>
            <a:pPr marL="0" indent="0">
              <a:buNone/>
            </a:pPr>
            <a:endParaRPr lang="nl-NL" sz="2200" dirty="0">
              <a:latin typeface="Calibri" panose="020F0502020204030204" pitchFamily="34" charset="0"/>
              <a:ea typeface="Calibri" panose="020F0502020204030204" pitchFamily="34" charset="0"/>
              <a:cs typeface="Arial" panose="020B0604020202020204" pitchFamily="34" charset="0"/>
            </a:endParaRPr>
          </a:p>
          <a:p>
            <a:pPr marL="0" indent="0">
              <a:buNone/>
            </a:pPr>
            <a:r>
              <a:rPr lang="nl-NL" sz="1700" b="1" dirty="0">
                <a:latin typeface="Calibri" panose="020F0502020204030204" pitchFamily="34" charset="0"/>
                <a:ea typeface="Calibri" panose="020F0502020204030204" pitchFamily="34" charset="0"/>
                <a:cs typeface="Arial" panose="020B0604020202020204" pitchFamily="34" charset="0"/>
              </a:rPr>
              <a:t>Horen suffixen a – b – c altijd bij een code 211?</a:t>
            </a:r>
          </a:p>
          <a:p>
            <a:pPr lvl="1"/>
            <a:r>
              <a:rPr lang="nl-NL" sz="1400" dirty="0">
                <a:latin typeface="Calibri" panose="020F0502020204030204" pitchFamily="34" charset="0"/>
                <a:ea typeface="Calibri" panose="020F0502020204030204" pitchFamily="34" charset="0"/>
                <a:cs typeface="Arial" panose="020B0604020202020204" pitchFamily="34" charset="0"/>
              </a:rPr>
              <a:t>Neen, deze drukken enkel uit dat [PFAS]b ≤  WVG maar staan los van de SAP-parameters, combinaties zijn dus mogelijk.</a:t>
            </a:r>
          </a:p>
          <a:p>
            <a:pPr marL="0" indent="0">
              <a:buNone/>
            </a:pPr>
            <a:r>
              <a:rPr lang="nl-NL" sz="1700" b="1" dirty="0">
                <a:latin typeface="Calibri" panose="020F0502020204030204" pitchFamily="34" charset="0"/>
                <a:ea typeface="Calibri" panose="020F0502020204030204" pitchFamily="34" charset="0"/>
                <a:cs typeface="Arial" panose="020B0604020202020204" pitchFamily="34" charset="0"/>
              </a:rPr>
              <a:t>Kan de partij 311a naar een DOP in contact met grondwater en met SOG met verhoogde acceptatievoorwaarden voor zink?</a:t>
            </a:r>
          </a:p>
          <a:p>
            <a:pPr lvl="1"/>
            <a:r>
              <a:rPr lang="nl-NL" sz="1400" dirty="0">
                <a:latin typeface="Calibri" panose="020F0502020204030204" pitchFamily="34" charset="0"/>
                <a:ea typeface="Calibri" panose="020F0502020204030204" pitchFamily="34" charset="0"/>
                <a:cs typeface="Arial" panose="020B0604020202020204" pitchFamily="34" charset="0"/>
              </a:rPr>
              <a:t>Ja want voldaan aan de CVGP Kwaliteitstoets</a:t>
            </a:r>
          </a:p>
          <a:p>
            <a:pPr marL="0" indent="0">
              <a:buNone/>
            </a:pPr>
            <a:r>
              <a:rPr lang="nl-NL" sz="1700" b="1" dirty="0">
                <a:latin typeface="Calibri" panose="020F0502020204030204" pitchFamily="34" charset="0"/>
                <a:ea typeface="Calibri" panose="020F0502020204030204" pitchFamily="34" charset="0"/>
                <a:cs typeface="Arial" panose="020B0604020202020204" pitchFamily="34" charset="0"/>
              </a:rPr>
              <a:t>Idem voor een partij 211b?</a:t>
            </a:r>
          </a:p>
          <a:p>
            <a:pPr lvl="1"/>
            <a:r>
              <a:rPr lang="nl-NL" sz="1400" dirty="0">
                <a:latin typeface="Calibri" panose="020F0502020204030204" pitchFamily="34" charset="0"/>
                <a:ea typeface="Calibri" panose="020F0502020204030204" pitchFamily="34" charset="0"/>
                <a:cs typeface="Arial" panose="020B0604020202020204" pitchFamily="34" charset="0"/>
              </a:rPr>
              <a:t>Neen, want de CVGP Kwaliteitstoets is niet vervuld</a:t>
            </a:r>
          </a:p>
          <a:p>
            <a:pPr marL="0" indent="0">
              <a:buNone/>
            </a:pPr>
            <a:r>
              <a:rPr lang="nl-NL" sz="1700" b="1" dirty="0">
                <a:latin typeface="Calibri" panose="020F0502020204030204" pitchFamily="34" charset="0"/>
                <a:ea typeface="Calibri" panose="020F0502020204030204" pitchFamily="34" charset="0"/>
                <a:cs typeface="Arial" panose="020B0604020202020204" pitchFamily="34" charset="0"/>
              </a:rPr>
              <a:t>Waarom toch xy1 indien RG &lt; [PFAS]b ≤  WVG én </a:t>
            </a:r>
            <a:r>
              <a:rPr lang="nl-NL" sz="1700" b="1" dirty="0" err="1">
                <a:latin typeface="Calibri" panose="020F0502020204030204" pitchFamily="34" charset="0"/>
                <a:ea typeface="Calibri" panose="020F0502020204030204" pitchFamily="34" charset="0"/>
                <a:cs typeface="Arial" panose="020B0604020202020204" pitchFamily="34" charset="0"/>
              </a:rPr>
              <a:t>eluaat</a:t>
            </a:r>
            <a:r>
              <a:rPr lang="nl-NL" sz="1700" b="1" dirty="0">
                <a:latin typeface="Calibri" panose="020F0502020204030204" pitchFamily="34" charset="0"/>
                <a:ea typeface="Calibri" panose="020F0502020204030204" pitchFamily="34" charset="0"/>
                <a:cs typeface="Arial" panose="020B0604020202020204" pitchFamily="34" charset="0"/>
              </a:rPr>
              <a:t> onbekend of &gt;TWGW?</a:t>
            </a:r>
          </a:p>
          <a:p>
            <a:pPr lvl="1"/>
            <a:r>
              <a:rPr lang="nl-NL" sz="1400" dirty="0">
                <a:latin typeface="Calibri" panose="020F0502020204030204" pitchFamily="34" charset="0"/>
                <a:ea typeface="Calibri" panose="020F0502020204030204" pitchFamily="34" charset="0"/>
                <a:cs typeface="Arial" panose="020B0604020202020204" pitchFamily="34" charset="0"/>
              </a:rPr>
              <a:t>Omdat partijen met [PFAS]b  ≤  WVG in aanmerking komen voor gebruik in BBG/VP. Alleen niet overal. De kwaliteitstoets legt nl. beperkingen op voor gebruik in WW/BZ/OW. De suffix is een tool om daar toezicht op te doen. </a:t>
            </a:r>
            <a:r>
              <a:rPr lang="nl-NL" sz="1900" dirty="0">
                <a:latin typeface="Calibri" panose="020F0502020204030204" pitchFamily="34" charset="0"/>
                <a:ea typeface="Calibri" panose="020F0502020204030204" pitchFamily="34" charset="0"/>
                <a:cs typeface="Arial" panose="020B0604020202020204" pitchFamily="34" charset="0"/>
              </a:rPr>
              <a:t> </a:t>
            </a:r>
          </a:p>
          <a:p>
            <a:pPr marL="0" indent="0">
              <a:buNone/>
            </a:pPr>
            <a:r>
              <a:rPr lang="nl-NL" sz="1700" b="1" dirty="0">
                <a:latin typeface="Calibri" panose="020F0502020204030204" pitchFamily="34" charset="0"/>
                <a:ea typeface="Calibri" panose="020F0502020204030204" pitchFamily="34" charset="0"/>
                <a:cs typeface="Arial" panose="020B0604020202020204" pitchFamily="34" charset="0"/>
              </a:rPr>
              <a:t>Doe ik een uitloogproef voor PFAS als SAP &gt; bijlage VI of VII?</a:t>
            </a:r>
            <a:endParaRPr lang="nl-NL" sz="1700" b="1" dirty="0">
              <a:highlight>
                <a:srgbClr val="FFFF00"/>
              </a:highlight>
              <a:latin typeface="Calibri" panose="020F0502020204030204" pitchFamily="34" charset="0"/>
              <a:ea typeface="Calibri" panose="020F0502020204030204" pitchFamily="34" charset="0"/>
              <a:cs typeface="Arial" panose="020B0604020202020204" pitchFamily="34" charset="0"/>
            </a:endParaRPr>
          </a:p>
          <a:p>
            <a:pPr lvl="1"/>
            <a:r>
              <a:rPr lang="nl-NL" sz="1400" dirty="0">
                <a:latin typeface="Calibri" panose="020F0502020204030204" pitchFamily="34" charset="0"/>
                <a:ea typeface="Calibri" panose="020F0502020204030204" pitchFamily="34" charset="0"/>
                <a:cs typeface="Arial" panose="020B0604020202020204" pitchFamily="34" charset="0"/>
              </a:rPr>
              <a:t>Enkel meerwaarde anticiperend op het weerleggen van de xy9 voor SAP</a:t>
            </a:r>
          </a:p>
          <a:p>
            <a:pPr lvl="1"/>
            <a:r>
              <a:rPr lang="nl-NL" sz="1400" dirty="0">
                <a:latin typeface="Calibri" panose="020F0502020204030204" pitchFamily="34" charset="0"/>
                <a:ea typeface="Calibri" panose="020F0502020204030204" pitchFamily="34" charset="0"/>
                <a:cs typeface="Arial" panose="020B0604020202020204" pitchFamily="34" charset="0"/>
              </a:rPr>
              <a:t>Zinvol voor KWZ? Af te wegen want de KWZ is ook al beperkt door de xy9</a:t>
            </a:r>
            <a:endParaRPr lang="nl-NL" sz="1600" dirty="0">
              <a:latin typeface="Calibri" panose="020F0502020204030204" pitchFamily="34" charset="0"/>
              <a:ea typeface="Calibri" panose="020F0502020204030204" pitchFamily="34" charset="0"/>
              <a:cs typeface="Arial" panose="020B0604020202020204" pitchFamily="34" charset="0"/>
            </a:endParaRPr>
          </a:p>
          <a:p>
            <a:pPr marL="0" indent="0">
              <a:buNone/>
            </a:pPr>
            <a:endParaRPr lang="nl-NL" dirty="0"/>
          </a:p>
          <a:p>
            <a:pPr lvl="1"/>
            <a:endParaRPr lang="nl-BE" dirty="0"/>
          </a:p>
        </p:txBody>
      </p:sp>
      <p:sp>
        <p:nvSpPr>
          <p:cNvPr id="3" name="Tijdelijke aanduiding voor dianummer 2">
            <a:extLst>
              <a:ext uri="{FF2B5EF4-FFF2-40B4-BE49-F238E27FC236}">
                <a16:creationId xmlns:a16="http://schemas.microsoft.com/office/drawing/2014/main" id="{B93B3704-23C7-6222-2B28-7BB6B4B3035D}"/>
              </a:ext>
            </a:extLst>
          </p:cNvPr>
          <p:cNvSpPr>
            <a:spLocks noGrp="1"/>
          </p:cNvSpPr>
          <p:nvPr>
            <p:ph type="sldNum" sz="quarter" idx="12"/>
          </p:nvPr>
        </p:nvSpPr>
        <p:spPr/>
        <p:txBody>
          <a:bodyPr/>
          <a:lstStyle/>
          <a:p>
            <a:fld id="{7A911662-BE22-413A-B62E-4D058A8DD1B4}" type="slidenum">
              <a:rPr lang="nl-BE" smtClean="0"/>
              <a:t>10</a:t>
            </a:fld>
            <a:endParaRPr lang="nl-BE"/>
          </a:p>
        </p:txBody>
      </p:sp>
    </p:spTree>
    <p:extLst>
      <p:ext uri="{BB962C8B-B14F-4D97-AF65-F5344CB8AC3E}">
        <p14:creationId xmlns:p14="http://schemas.microsoft.com/office/powerpoint/2010/main" val="2520856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7" end="7"/>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9" end="9"/>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11" end="1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13" end="1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15" end="15"/>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4">
                                            <p:txEl>
                                              <p:pRg st="16" end="1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29A4364-96F6-79DE-8A22-D24B4E44674A}"/>
              </a:ext>
            </a:extLst>
          </p:cNvPr>
          <p:cNvSpPr>
            <a:spLocks noGrp="1"/>
          </p:cNvSpPr>
          <p:nvPr>
            <p:ph type="title"/>
          </p:nvPr>
        </p:nvSpPr>
        <p:spPr>
          <a:xfrm>
            <a:off x="838200" y="136524"/>
            <a:ext cx="10515600" cy="547149"/>
          </a:xfrm>
        </p:spPr>
        <p:txBody>
          <a:bodyPr/>
          <a:lstStyle/>
          <a:p>
            <a:r>
              <a:rPr lang="nl-NL"/>
              <a:t>Case 3: PFAS &gt; WVG en SAP </a:t>
            </a:r>
            <a:endParaRPr lang="nl-BE">
              <a:highlight>
                <a:srgbClr val="FFFF00"/>
              </a:highlight>
            </a:endParaRPr>
          </a:p>
        </p:txBody>
      </p:sp>
      <p:sp>
        <p:nvSpPr>
          <p:cNvPr id="7" name="Tijdelijke aanduiding voor dianummer 6">
            <a:extLst>
              <a:ext uri="{FF2B5EF4-FFF2-40B4-BE49-F238E27FC236}">
                <a16:creationId xmlns:a16="http://schemas.microsoft.com/office/drawing/2014/main" id="{91FB6678-DD8B-707F-6505-B3A53C971B92}"/>
              </a:ext>
            </a:extLst>
          </p:cNvPr>
          <p:cNvSpPr>
            <a:spLocks noGrp="1"/>
          </p:cNvSpPr>
          <p:nvPr>
            <p:ph type="sldNum" sz="quarter" idx="12"/>
          </p:nvPr>
        </p:nvSpPr>
        <p:spPr/>
        <p:txBody>
          <a:bodyPr/>
          <a:lstStyle/>
          <a:p>
            <a:fld id="{7A911662-BE22-413A-B62E-4D058A8DD1B4}" type="slidenum">
              <a:rPr lang="nl-BE" smtClean="0"/>
              <a:t>11</a:t>
            </a:fld>
            <a:endParaRPr lang="nl-BE"/>
          </a:p>
        </p:txBody>
      </p:sp>
      <p:graphicFrame>
        <p:nvGraphicFramePr>
          <p:cNvPr id="8" name="Tabel 8">
            <a:extLst>
              <a:ext uri="{FF2B5EF4-FFF2-40B4-BE49-F238E27FC236}">
                <a16:creationId xmlns:a16="http://schemas.microsoft.com/office/drawing/2014/main" id="{F127548C-0F92-D16B-559B-52EB133BBE64}"/>
              </a:ext>
            </a:extLst>
          </p:cNvPr>
          <p:cNvGraphicFramePr>
            <a:graphicFrameLocks noGrp="1"/>
          </p:cNvGraphicFramePr>
          <p:nvPr>
            <p:extLst>
              <p:ext uri="{D42A27DB-BD31-4B8C-83A1-F6EECF244321}">
                <p14:modId xmlns:p14="http://schemas.microsoft.com/office/powerpoint/2010/main" val="3084271149"/>
              </p:ext>
            </p:extLst>
          </p:nvPr>
        </p:nvGraphicFramePr>
        <p:xfrm>
          <a:off x="683766" y="572136"/>
          <a:ext cx="11294874" cy="5646420"/>
        </p:xfrm>
        <a:graphic>
          <a:graphicData uri="http://schemas.openxmlformats.org/drawingml/2006/table">
            <a:tbl>
              <a:tblPr firstRow="1" bandRow="1">
                <a:tableStyleId>{5C22544A-7EE6-4342-B048-85BDC9FD1C3A}</a:tableStyleId>
              </a:tblPr>
              <a:tblGrid>
                <a:gridCol w="1556514">
                  <a:extLst>
                    <a:ext uri="{9D8B030D-6E8A-4147-A177-3AD203B41FA5}">
                      <a16:colId xmlns:a16="http://schemas.microsoft.com/office/drawing/2014/main" val="998241882"/>
                    </a:ext>
                  </a:extLst>
                </a:gridCol>
                <a:gridCol w="1124712">
                  <a:extLst>
                    <a:ext uri="{9D8B030D-6E8A-4147-A177-3AD203B41FA5}">
                      <a16:colId xmlns:a16="http://schemas.microsoft.com/office/drawing/2014/main" val="2635733056"/>
                    </a:ext>
                  </a:extLst>
                </a:gridCol>
                <a:gridCol w="2551176">
                  <a:extLst>
                    <a:ext uri="{9D8B030D-6E8A-4147-A177-3AD203B41FA5}">
                      <a16:colId xmlns:a16="http://schemas.microsoft.com/office/drawing/2014/main" val="1686783082"/>
                    </a:ext>
                  </a:extLst>
                </a:gridCol>
                <a:gridCol w="1143000">
                  <a:extLst>
                    <a:ext uri="{9D8B030D-6E8A-4147-A177-3AD203B41FA5}">
                      <a16:colId xmlns:a16="http://schemas.microsoft.com/office/drawing/2014/main" val="1426188670"/>
                    </a:ext>
                  </a:extLst>
                </a:gridCol>
                <a:gridCol w="1179576">
                  <a:extLst>
                    <a:ext uri="{9D8B030D-6E8A-4147-A177-3AD203B41FA5}">
                      <a16:colId xmlns:a16="http://schemas.microsoft.com/office/drawing/2014/main" val="4285825213"/>
                    </a:ext>
                  </a:extLst>
                </a:gridCol>
                <a:gridCol w="3739896">
                  <a:extLst>
                    <a:ext uri="{9D8B030D-6E8A-4147-A177-3AD203B41FA5}">
                      <a16:colId xmlns:a16="http://schemas.microsoft.com/office/drawing/2014/main" val="2128017482"/>
                    </a:ext>
                  </a:extLst>
                </a:gridCol>
              </a:tblGrid>
              <a:tr h="370840">
                <a:tc>
                  <a:txBody>
                    <a:bodyPr/>
                    <a:lstStyle/>
                    <a:p>
                      <a:r>
                        <a:rPr lang="nl-NL"/>
                        <a:t>SAP</a:t>
                      </a:r>
                      <a:endParaRPr lang="nl-BE"/>
                    </a:p>
                  </a:txBody>
                  <a:tcPr/>
                </a:tc>
                <a:tc>
                  <a:txBody>
                    <a:bodyPr/>
                    <a:lstStyle/>
                    <a:p>
                      <a:r>
                        <a:rPr lang="nl-NL" err="1"/>
                        <a:t>Eluaat</a:t>
                      </a:r>
                      <a:r>
                        <a:rPr lang="nl-NL"/>
                        <a:t> ZM</a:t>
                      </a:r>
                      <a:endParaRPr lang="nl-BE"/>
                    </a:p>
                  </a:txBody>
                  <a:tcPr/>
                </a:tc>
                <a:tc>
                  <a:txBody>
                    <a:bodyPr/>
                    <a:lstStyle/>
                    <a:p>
                      <a:r>
                        <a:rPr lang="nl-NL"/>
                        <a:t>PFAS</a:t>
                      </a:r>
                      <a:endParaRPr lang="nl-BE"/>
                    </a:p>
                  </a:txBody>
                  <a:tcPr/>
                </a:tc>
                <a:tc>
                  <a:txBody>
                    <a:bodyPr/>
                    <a:lstStyle/>
                    <a:p>
                      <a:r>
                        <a:rPr lang="nl-NL" err="1"/>
                        <a:t>Eluaat</a:t>
                      </a:r>
                      <a:r>
                        <a:rPr lang="nl-NL"/>
                        <a:t> PFAS</a:t>
                      </a:r>
                      <a:endParaRPr lang="nl-BE"/>
                    </a:p>
                  </a:txBody>
                  <a:tcPr/>
                </a:tc>
                <a:tc>
                  <a:txBody>
                    <a:bodyPr/>
                    <a:lstStyle/>
                    <a:p>
                      <a:r>
                        <a:rPr lang="nl-NL"/>
                        <a:t>Code en suffix</a:t>
                      </a:r>
                      <a:endParaRPr lang="nl-BE"/>
                    </a:p>
                  </a:txBody>
                  <a:tcPr/>
                </a:tc>
                <a:tc>
                  <a:txBody>
                    <a:bodyPr/>
                    <a:lstStyle/>
                    <a:p>
                      <a:r>
                        <a:rPr lang="nl-NL"/>
                        <a:t>En Y?</a:t>
                      </a:r>
                      <a:endParaRPr lang="nl-BE"/>
                    </a:p>
                  </a:txBody>
                  <a:tcPr/>
                </a:tc>
                <a:extLst>
                  <a:ext uri="{0D108BD9-81ED-4DB2-BD59-A6C34878D82A}">
                    <a16:rowId xmlns:a16="http://schemas.microsoft.com/office/drawing/2014/main" val="1218953220"/>
                  </a:ext>
                </a:extLst>
              </a:tr>
              <a:tr h="370840">
                <a:tc>
                  <a:txBody>
                    <a:bodyPr/>
                    <a:lstStyle/>
                    <a:p>
                      <a:r>
                        <a:rPr lang="nl-NL"/>
                        <a:t>≤  WVG</a:t>
                      </a:r>
                      <a:endParaRPr lang="nl-BE"/>
                    </a:p>
                  </a:txBody>
                  <a:tcPr/>
                </a:tc>
                <a:tc>
                  <a:txBody>
                    <a:bodyPr/>
                    <a:lstStyle/>
                    <a:p>
                      <a:r>
                        <a:rPr lang="nl-NL" strike="noStrike"/>
                        <a:t>Ontbreekt</a:t>
                      </a:r>
                      <a:endParaRPr lang="nl-BE" strike="noStrike"/>
                    </a:p>
                  </a:txBody>
                  <a:tcPr/>
                </a:tc>
                <a:tc>
                  <a:txBody>
                    <a:bodyPr/>
                    <a:lstStyle/>
                    <a:p>
                      <a:r>
                        <a:rPr lang="nl-BE" strike="noStrike"/>
                        <a:t>WVG &lt; [PFAS]b ≤  80% TWSN</a:t>
                      </a:r>
                    </a:p>
                  </a:txBody>
                  <a:tcPr/>
                </a:tc>
                <a:tc>
                  <a:txBody>
                    <a:bodyPr/>
                    <a:lstStyle/>
                    <a:p>
                      <a:r>
                        <a:rPr lang="nl-NL" strike="noStrike"/>
                        <a:t>Ontbreekt</a:t>
                      </a:r>
                      <a:endParaRPr lang="nl-BE" strike="noStrike"/>
                    </a:p>
                  </a:txBody>
                  <a:tcPr/>
                </a:tc>
                <a:tc>
                  <a:txBody>
                    <a:bodyPr/>
                    <a:lstStyle/>
                    <a:p>
                      <a:r>
                        <a:rPr lang="nl-NL" strike="noStrike"/>
                        <a:t>9y0 e</a:t>
                      </a:r>
                      <a:endParaRPr lang="nl-BE" strike="noStrike"/>
                    </a:p>
                  </a:txBody>
                  <a:tcPr/>
                </a:tc>
                <a:tc>
                  <a:txBody>
                    <a:bodyPr/>
                    <a:lstStyle/>
                    <a:p>
                      <a:r>
                        <a:rPr lang="nl-NL" strike="noStrike"/>
                        <a:t>x0z</a:t>
                      </a:r>
                    </a:p>
                    <a:p>
                      <a:r>
                        <a:rPr lang="nl-NL" strike="noStrike"/>
                        <a:t>Geen KWZ mogelijk (x0z)</a:t>
                      </a:r>
                      <a:endParaRPr lang="nl-BE" strike="noStrike"/>
                    </a:p>
                  </a:txBody>
                  <a:tcPr/>
                </a:tc>
                <a:extLst>
                  <a:ext uri="{0D108BD9-81ED-4DB2-BD59-A6C34878D82A}">
                    <a16:rowId xmlns:a16="http://schemas.microsoft.com/office/drawing/2014/main" val="3227762188"/>
                  </a:ext>
                </a:extLst>
              </a:tr>
              <a:tr h="370840">
                <a:tc>
                  <a:txBody>
                    <a:bodyPr/>
                    <a:lstStyle/>
                    <a:p>
                      <a:r>
                        <a:rPr lang="nl-NL" strike="noStrike"/>
                        <a:t>WVG &lt; Zn ≤  80% II</a:t>
                      </a:r>
                      <a:endParaRPr lang="nl-BE" strike="noStrike"/>
                    </a:p>
                  </a:txBody>
                  <a:tcPr/>
                </a:tc>
                <a:tc>
                  <a:txBody>
                    <a:bodyPr/>
                    <a:lstStyle/>
                    <a:p>
                      <a:r>
                        <a:rPr lang="nl-NL" strike="noStrike"/>
                        <a:t>Ontbreekt</a:t>
                      </a:r>
                      <a:endParaRPr lang="nl-BE" strike="noStrike"/>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nl-BE" strike="noStrike"/>
                        <a:t>WVG &lt; [PFAS]b ≤  80% TWSN</a:t>
                      </a:r>
                    </a:p>
                  </a:txBody>
                  <a:tcPr/>
                </a:tc>
                <a:tc>
                  <a:txBody>
                    <a:bodyPr/>
                    <a:lstStyle/>
                    <a:p>
                      <a:r>
                        <a:rPr lang="nl-NL" strike="noStrike"/>
                        <a:t>≤  TWGW</a:t>
                      </a:r>
                      <a:endParaRPr lang="nl-BE" strike="noStrike"/>
                    </a:p>
                  </a:txBody>
                  <a:tcPr/>
                </a:tc>
                <a:tc>
                  <a:txBody>
                    <a:bodyPr/>
                    <a:lstStyle/>
                    <a:p>
                      <a:r>
                        <a:rPr lang="nl-NL" strike="noStrike"/>
                        <a:t>9y0 d</a:t>
                      </a:r>
                      <a:endParaRPr lang="nl-BE" strike="noStrike"/>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nl-NL" strike="noStrike" dirty="0"/>
                        <a:t>x1z – vaste deel en </a:t>
                      </a:r>
                      <a:r>
                        <a:rPr lang="nl-NL" strike="noStrike" dirty="0" err="1"/>
                        <a:t>eluaat</a:t>
                      </a:r>
                      <a:r>
                        <a:rPr lang="nl-NL" strike="noStrike" dirty="0"/>
                        <a:t> ok</a:t>
                      </a:r>
                    </a:p>
                    <a:p>
                      <a:pPr marL="0" marR="0" lvl="0" indent="0" algn="l" defTabSz="685800" rtl="0" eaLnBrk="1" fontAlgn="auto" latinLnBrk="0" hangingPunct="1">
                        <a:lnSpc>
                          <a:spcPct val="100000"/>
                        </a:lnSpc>
                        <a:spcBef>
                          <a:spcPts val="0"/>
                        </a:spcBef>
                        <a:spcAft>
                          <a:spcPts val="0"/>
                        </a:spcAft>
                        <a:buClrTx/>
                        <a:buSzTx/>
                        <a:buFontTx/>
                        <a:buNone/>
                        <a:tabLst/>
                        <a:defRPr/>
                      </a:pPr>
                      <a:r>
                        <a:rPr lang="nl-BE" dirty="0"/>
                        <a:t>Extra aandacht KWZ (xy0)</a:t>
                      </a:r>
                    </a:p>
                  </a:txBody>
                  <a:tcPr/>
                </a:tc>
                <a:extLst>
                  <a:ext uri="{0D108BD9-81ED-4DB2-BD59-A6C34878D82A}">
                    <a16:rowId xmlns:a16="http://schemas.microsoft.com/office/drawing/2014/main" val="3004088885"/>
                  </a:ext>
                </a:extLst>
              </a:tr>
              <a:tr h="370840">
                <a:tc>
                  <a:txBody>
                    <a:bodyPr/>
                    <a:lstStyle/>
                    <a:p>
                      <a:r>
                        <a:rPr lang="nl-NL" strike="noStrike"/>
                        <a:t>WVG &lt; Zn ≤ 80% II</a:t>
                      </a:r>
                      <a:endParaRPr lang="nl-BE" strike="noStrike"/>
                    </a:p>
                  </a:txBody>
                  <a:tcPr/>
                </a:tc>
                <a:tc>
                  <a:txBody>
                    <a:bodyPr/>
                    <a:lstStyle/>
                    <a:p>
                      <a:r>
                        <a:rPr lang="nl-NL" strike="noStrike"/>
                        <a:t>≤  bijlage VII</a:t>
                      </a:r>
                      <a:endParaRPr lang="nl-BE" strike="noStrike"/>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nl-BE" strike="noStrike"/>
                        <a:t>WVG &lt; [PFAS]b ≤  80% TWSN</a:t>
                      </a:r>
                    </a:p>
                  </a:txBody>
                  <a:tcPr/>
                </a:tc>
                <a:tc>
                  <a:txBody>
                    <a:bodyPr/>
                    <a:lstStyle/>
                    <a:p>
                      <a:r>
                        <a:rPr lang="nl-NL" strike="noStrike"/>
                        <a:t>≤  TWGW</a:t>
                      </a:r>
                      <a:endParaRPr lang="nl-BE" strike="noStrike"/>
                    </a:p>
                  </a:txBody>
                  <a:tcPr/>
                </a:tc>
                <a:tc>
                  <a:txBody>
                    <a:bodyPr/>
                    <a:lstStyle/>
                    <a:p>
                      <a:r>
                        <a:rPr lang="nl-NL" strike="noStrike"/>
                        <a:t>9y1 d</a:t>
                      </a:r>
                      <a:endParaRPr lang="nl-BE" strike="noStrike"/>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nl-NL" strike="noStrike"/>
                        <a:t>x1z – vaste deel en eluaat ok</a:t>
                      </a:r>
                    </a:p>
                    <a:p>
                      <a:pPr marL="0" marR="0" lvl="0" indent="0" algn="l" defTabSz="685800" rtl="0" eaLnBrk="1" fontAlgn="auto" latinLnBrk="0" hangingPunct="1">
                        <a:lnSpc>
                          <a:spcPct val="100000"/>
                        </a:lnSpc>
                        <a:spcBef>
                          <a:spcPts val="0"/>
                        </a:spcBef>
                        <a:spcAft>
                          <a:spcPts val="0"/>
                        </a:spcAft>
                        <a:buClrTx/>
                        <a:buSzTx/>
                        <a:buFontTx/>
                        <a:buNone/>
                        <a:tabLst/>
                        <a:defRPr/>
                      </a:pPr>
                      <a:r>
                        <a:rPr lang="nl-NL" strike="noStrike"/>
                        <a:t>KWZ ifv soortgelijke kenmerken</a:t>
                      </a:r>
                      <a:endParaRPr lang="nl-BE" strike="noStrike"/>
                    </a:p>
                  </a:txBody>
                  <a:tcPr/>
                </a:tc>
                <a:extLst>
                  <a:ext uri="{0D108BD9-81ED-4DB2-BD59-A6C34878D82A}">
                    <a16:rowId xmlns:a16="http://schemas.microsoft.com/office/drawing/2014/main" val="1941256033"/>
                  </a:ext>
                </a:extLst>
              </a:tr>
              <a:tr h="370840">
                <a:tc>
                  <a:txBody>
                    <a:bodyPr/>
                    <a:lstStyle/>
                    <a:p>
                      <a:r>
                        <a:rPr lang="nl-NL" strike="noStrike"/>
                        <a:t>WVG &lt; Zn ≤ 80% II</a:t>
                      </a:r>
                      <a:endParaRPr lang="nl-BE" strike="noStrike"/>
                    </a:p>
                  </a:txBody>
                  <a:tcPr/>
                </a:tc>
                <a:tc>
                  <a:txBody>
                    <a:bodyPr/>
                    <a:lstStyle/>
                    <a:p>
                      <a:r>
                        <a:rPr lang="nl-NL" strike="noStrike"/>
                        <a:t>≤  bijlage VII</a:t>
                      </a:r>
                      <a:endParaRPr lang="nl-BE" strike="noStrike"/>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nl-BE" strike="noStrike"/>
                        <a:t>WVG &lt; [PFAS]b ≤  80% TWSN</a:t>
                      </a:r>
                    </a:p>
                  </a:txBody>
                  <a:tcPr/>
                </a:tc>
                <a:tc>
                  <a:txBody>
                    <a:bodyPr/>
                    <a:lstStyle/>
                    <a:p>
                      <a:r>
                        <a:rPr lang="nl-NL" strike="noStrike"/>
                        <a:t>&gt;  TWGW</a:t>
                      </a:r>
                      <a:endParaRPr lang="nl-BE" strike="noStrike"/>
                    </a:p>
                  </a:txBody>
                  <a:tcPr/>
                </a:tc>
                <a:tc>
                  <a:txBody>
                    <a:bodyPr/>
                    <a:lstStyle/>
                    <a:p>
                      <a:r>
                        <a:rPr lang="nl-NL" strike="noStrike"/>
                        <a:t>9y9 f</a:t>
                      </a:r>
                      <a:endParaRPr lang="nl-BE" strike="noStrike"/>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nl-NL" strike="noStrike"/>
                        <a:t>x0z – peilbuizen binnen KWZ </a:t>
                      </a:r>
                      <a:r>
                        <a:rPr lang="nl-NL" strike="noStrike">
                          <a:solidFill>
                            <a:srgbClr val="FF0000"/>
                          </a:solidFill>
                        </a:rPr>
                        <a:t>maar WW-BZ-OW altijd uitgesloten</a:t>
                      </a:r>
                      <a:endParaRPr lang="nl-BE">
                        <a:solidFill>
                          <a:srgbClr val="FF0000"/>
                        </a:solidFill>
                      </a:endParaRPr>
                    </a:p>
                  </a:txBody>
                  <a:tcPr/>
                </a:tc>
                <a:extLst>
                  <a:ext uri="{0D108BD9-81ED-4DB2-BD59-A6C34878D82A}">
                    <a16:rowId xmlns:a16="http://schemas.microsoft.com/office/drawing/2014/main" val="3855802615"/>
                  </a:ext>
                </a:extLst>
              </a:tr>
              <a:tr h="370840">
                <a:tc>
                  <a:txBody>
                    <a:bodyPr/>
                    <a:lstStyle/>
                    <a:p>
                      <a:r>
                        <a:rPr lang="nl-NL" strike="noStrike"/>
                        <a:t>WVG &lt; Zn ≤ 80% II</a:t>
                      </a:r>
                      <a:endParaRPr lang="nl-BE" strike="noStrike"/>
                    </a:p>
                  </a:txBody>
                  <a:tcPr/>
                </a:tc>
                <a:tc>
                  <a:txBody>
                    <a:bodyPr/>
                    <a:lstStyle/>
                    <a:p>
                      <a:r>
                        <a:rPr lang="nl-NL" strike="noStrike"/>
                        <a:t>&gt;  bijlage VII</a:t>
                      </a:r>
                      <a:endParaRPr lang="nl-BE" strike="noStrike"/>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nl-BE" strike="noStrike"/>
                        <a:t>WVG &lt; [PFAS]b ≤  80% TWSN</a:t>
                      </a:r>
                    </a:p>
                  </a:txBody>
                  <a:tcPr/>
                </a:tc>
                <a:tc>
                  <a:txBody>
                    <a:bodyPr/>
                    <a:lstStyle/>
                    <a:p>
                      <a:r>
                        <a:rPr lang="nl-NL" strike="noStrike"/>
                        <a:t>≤  TWGW</a:t>
                      </a:r>
                      <a:endParaRPr lang="nl-BE" strike="noStrike"/>
                    </a:p>
                  </a:txBody>
                  <a:tcPr/>
                </a:tc>
                <a:tc>
                  <a:txBody>
                    <a:bodyPr/>
                    <a:lstStyle/>
                    <a:p>
                      <a:r>
                        <a:rPr lang="nl-NL" strike="noStrike"/>
                        <a:t>9y9 d</a:t>
                      </a:r>
                      <a:endParaRPr lang="nl-BE" strike="noStrike"/>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nl-NL" strike="noStrike"/>
                        <a:t>x1z – vaste deel en eluaat ok</a:t>
                      </a:r>
                    </a:p>
                    <a:p>
                      <a:pPr marL="0" marR="0" lvl="0" indent="0" algn="l" defTabSz="685800" rtl="0" eaLnBrk="1" fontAlgn="auto" latinLnBrk="0" hangingPunct="1">
                        <a:lnSpc>
                          <a:spcPct val="100000"/>
                        </a:lnSpc>
                        <a:spcBef>
                          <a:spcPts val="0"/>
                        </a:spcBef>
                        <a:spcAft>
                          <a:spcPts val="0"/>
                        </a:spcAft>
                        <a:buClrTx/>
                        <a:buSzTx/>
                        <a:buFontTx/>
                        <a:buNone/>
                        <a:tabLst/>
                        <a:defRPr/>
                      </a:pPr>
                      <a:r>
                        <a:rPr lang="nl-BE"/>
                        <a:t>Extra aandacht KWZ (xy9)</a:t>
                      </a:r>
                    </a:p>
                  </a:txBody>
                  <a:tcPr/>
                </a:tc>
                <a:extLst>
                  <a:ext uri="{0D108BD9-81ED-4DB2-BD59-A6C34878D82A}">
                    <a16:rowId xmlns:a16="http://schemas.microsoft.com/office/drawing/2014/main" val="555980356"/>
                  </a:ext>
                </a:extLst>
              </a:tr>
              <a:tr h="370840">
                <a:tc>
                  <a:txBody>
                    <a:bodyPr/>
                    <a:lstStyle/>
                    <a:p>
                      <a:r>
                        <a:rPr lang="nl-NL" strike="noStrike"/>
                        <a:t>WVG &lt; Zn ≤ 80% II</a:t>
                      </a:r>
                      <a:endParaRPr lang="nl-BE" strike="noStrike"/>
                    </a:p>
                  </a:txBody>
                  <a:tcPr>
                    <a:solidFill>
                      <a:schemeClr val="accent2">
                        <a:lumMod val="20000"/>
                        <a:lumOff val="80000"/>
                      </a:schemeClr>
                    </a:solidFill>
                  </a:tcPr>
                </a:tc>
                <a:tc>
                  <a:txBody>
                    <a:bodyPr/>
                    <a:lstStyle/>
                    <a:p>
                      <a:r>
                        <a:rPr lang="nl-NL" strike="noStrike"/>
                        <a:t>≤  bijlage VII</a:t>
                      </a:r>
                      <a:endParaRPr lang="nl-BE" strike="noStrike"/>
                    </a:p>
                  </a:txBody>
                  <a:tcPr>
                    <a:solidFill>
                      <a:schemeClr val="accent2">
                        <a:lumMod val="20000"/>
                        <a:lumOff val="80000"/>
                      </a:schemeClr>
                    </a:solidFill>
                  </a:tcPr>
                </a:tc>
                <a:tc>
                  <a:txBody>
                    <a:bodyPr/>
                    <a:lstStyle/>
                    <a:p>
                      <a:r>
                        <a:rPr lang="nl-BE" strike="noStrike" dirty="0"/>
                        <a:t>80% TWSN &lt; [PFAS]b ≤  MAX TWSN </a:t>
                      </a:r>
                    </a:p>
                  </a:txBody>
                  <a:tcPr>
                    <a:solidFill>
                      <a:schemeClr val="accent2">
                        <a:lumMod val="20000"/>
                        <a:lumOff val="80000"/>
                      </a:schemeClr>
                    </a:solidFill>
                  </a:tcPr>
                </a:tc>
                <a:tc>
                  <a:txBody>
                    <a:bodyPr/>
                    <a:lstStyle/>
                    <a:p>
                      <a:r>
                        <a:rPr lang="nl-NL" strike="noStrike"/>
                        <a:t>Ontbreekt</a:t>
                      </a:r>
                      <a:endParaRPr lang="nl-BE" strike="noStrike"/>
                    </a:p>
                  </a:txBody>
                  <a:tcPr>
                    <a:solidFill>
                      <a:schemeClr val="accent2">
                        <a:lumMod val="20000"/>
                        <a:lumOff val="80000"/>
                      </a:schemeClr>
                    </a:solidFill>
                  </a:tcPr>
                </a:tc>
                <a:tc>
                  <a:txBody>
                    <a:bodyPr/>
                    <a:lstStyle/>
                    <a:p>
                      <a:r>
                        <a:rPr lang="nl-NL" strike="noStrike" dirty="0"/>
                        <a:t> 9y0 e</a:t>
                      </a:r>
                      <a:endParaRPr lang="nl-BE" strike="noStrike" dirty="0"/>
                    </a:p>
                  </a:txBody>
                  <a:tcPr>
                    <a:solidFill>
                      <a:schemeClr val="accent2">
                        <a:lumMod val="20000"/>
                        <a:lumOff val="80000"/>
                      </a:schemeClr>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nl-NL" strike="noStrike" dirty="0"/>
                        <a:t>x9z – vanaf 80%TWSN wordt gebruik als bodem uitgesloten</a:t>
                      </a:r>
                      <a:endParaRPr lang="nl-BE" strike="noStrike" dirty="0"/>
                    </a:p>
                  </a:txBody>
                  <a:tcPr>
                    <a:solidFill>
                      <a:schemeClr val="accent2">
                        <a:lumMod val="20000"/>
                        <a:lumOff val="80000"/>
                      </a:schemeClr>
                    </a:solidFill>
                  </a:tcPr>
                </a:tc>
                <a:extLst>
                  <a:ext uri="{0D108BD9-81ED-4DB2-BD59-A6C34878D82A}">
                    <a16:rowId xmlns:a16="http://schemas.microsoft.com/office/drawing/2014/main" val="1889090768"/>
                  </a:ext>
                </a:extLst>
              </a:tr>
              <a:tr h="370840">
                <a:tc>
                  <a:txBody>
                    <a:bodyPr/>
                    <a:lstStyle/>
                    <a:p>
                      <a:r>
                        <a:rPr lang="nl-NL" strike="noStrike" dirty="0"/>
                        <a:t>WVG &lt; Zn ≤ 80% II</a:t>
                      </a:r>
                      <a:endParaRPr lang="nl-BE" strike="noStrike" dirty="0"/>
                    </a:p>
                  </a:txBody>
                  <a:tcPr>
                    <a:solidFill>
                      <a:schemeClr val="accent2">
                        <a:lumMod val="40000"/>
                        <a:lumOff val="60000"/>
                      </a:schemeClr>
                    </a:solidFill>
                  </a:tcPr>
                </a:tc>
                <a:tc>
                  <a:txBody>
                    <a:bodyPr/>
                    <a:lstStyle/>
                    <a:p>
                      <a:r>
                        <a:rPr lang="nl-NL" strike="noStrike"/>
                        <a:t>≤  bijlage VII</a:t>
                      </a:r>
                      <a:endParaRPr lang="nl-BE" strike="noStrike"/>
                    </a:p>
                  </a:txBody>
                  <a:tcPr>
                    <a:solidFill>
                      <a:schemeClr val="accent2">
                        <a:lumMod val="40000"/>
                        <a:lumOff val="60000"/>
                      </a:schemeClr>
                    </a:solidFill>
                  </a:tcPr>
                </a:tc>
                <a:tc>
                  <a:txBody>
                    <a:bodyPr/>
                    <a:lstStyle/>
                    <a:p>
                      <a:r>
                        <a:rPr lang="nl-BE" strike="noStrike" dirty="0"/>
                        <a:t>80% TWSN &lt; [PFAS]b ≤  MAX TWSN </a:t>
                      </a:r>
                    </a:p>
                  </a:txBody>
                  <a:tcPr>
                    <a:solidFill>
                      <a:schemeClr val="accent2">
                        <a:lumMod val="40000"/>
                        <a:lumOff val="60000"/>
                      </a:schemeClr>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nl-NL" strike="noStrike"/>
                        <a:t>≤  TWGW</a:t>
                      </a:r>
                      <a:endParaRPr lang="nl-BE" strike="noStrike"/>
                    </a:p>
                    <a:p>
                      <a:endParaRPr lang="nl-BE" strike="noStrike"/>
                    </a:p>
                  </a:txBody>
                  <a:tcPr>
                    <a:solidFill>
                      <a:schemeClr val="accent2">
                        <a:lumMod val="40000"/>
                        <a:lumOff val="60000"/>
                      </a:schemeClr>
                    </a:solidFill>
                  </a:tcPr>
                </a:tc>
                <a:tc>
                  <a:txBody>
                    <a:bodyPr/>
                    <a:lstStyle/>
                    <a:p>
                      <a:r>
                        <a:rPr lang="nl-NL" strike="noStrike"/>
                        <a:t>9y1 d</a:t>
                      </a:r>
                      <a:endParaRPr lang="nl-BE" strike="noStrike"/>
                    </a:p>
                  </a:txBody>
                  <a:tcPr>
                    <a:solidFill>
                      <a:schemeClr val="accent2">
                        <a:lumMod val="40000"/>
                        <a:lumOff val="60000"/>
                      </a:schemeClr>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nl-NL" strike="noStrike"/>
                        <a:t>x9z – vanaf 80%TWSN wordt gebruik als bodem uitgesloten</a:t>
                      </a:r>
                      <a:endParaRPr lang="nl-BE" strike="noStrike"/>
                    </a:p>
                    <a:p>
                      <a:pPr marL="0" marR="0" lvl="0" indent="0" algn="l" defTabSz="685800" rtl="0" eaLnBrk="1" fontAlgn="auto" latinLnBrk="0" hangingPunct="1">
                        <a:lnSpc>
                          <a:spcPct val="100000"/>
                        </a:lnSpc>
                        <a:spcBef>
                          <a:spcPts val="0"/>
                        </a:spcBef>
                        <a:spcAft>
                          <a:spcPts val="0"/>
                        </a:spcAft>
                        <a:buClrTx/>
                        <a:buSzTx/>
                        <a:buFontTx/>
                        <a:buNone/>
                        <a:tabLst/>
                        <a:defRPr/>
                      </a:pPr>
                      <a:r>
                        <a:rPr lang="nl-BE" strike="noStrike"/>
                        <a:t>xy1 laat sowieso gebruik in BBG/VP toe</a:t>
                      </a:r>
                    </a:p>
                  </a:txBody>
                  <a:tcPr>
                    <a:solidFill>
                      <a:schemeClr val="accent2">
                        <a:lumMod val="40000"/>
                        <a:lumOff val="60000"/>
                      </a:schemeClr>
                    </a:solidFill>
                  </a:tcPr>
                </a:tc>
                <a:extLst>
                  <a:ext uri="{0D108BD9-81ED-4DB2-BD59-A6C34878D82A}">
                    <a16:rowId xmlns:a16="http://schemas.microsoft.com/office/drawing/2014/main" val="1767099862"/>
                  </a:ext>
                </a:extLst>
              </a:tr>
              <a:tr h="370840">
                <a:tc>
                  <a:txBody>
                    <a:bodyPr/>
                    <a:lstStyle/>
                    <a:p>
                      <a:r>
                        <a:rPr lang="nl-NL" strike="noStrike"/>
                        <a:t>WVG &lt; Zn ≤ 80% II</a:t>
                      </a:r>
                      <a:endParaRPr lang="nl-BE" strike="noStrike"/>
                    </a:p>
                  </a:txBody>
                  <a:tcPr>
                    <a:solidFill>
                      <a:schemeClr val="accent2">
                        <a:lumMod val="20000"/>
                        <a:lumOff val="80000"/>
                      </a:schemeClr>
                    </a:solidFill>
                  </a:tcPr>
                </a:tc>
                <a:tc>
                  <a:txBody>
                    <a:bodyPr/>
                    <a:lstStyle/>
                    <a:p>
                      <a:r>
                        <a:rPr lang="nl-NL" strike="noStrike"/>
                        <a:t>≤  bijlage VII</a:t>
                      </a:r>
                      <a:endParaRPr lang="nl-BE" strike="noStrike"/>
                    </a:p>
                  </a:txBody>
                  <a:tcPr>
                    <a:solidFill>
                      <a:schemeClr val="accent2">
                        <a:lumMod val="20000"/>
                        <a:lumOff val="80000"/>
                      </a:schemeClr>
                    </a:solidFill>
                  </a:tcPr>
                </a:tc>
                <a:tc>
                  <a:txBody>
                    <a:bodyPr/>
                    <a:lstStyle/>
                    <a:p>
                      <a:r>
                        <a:rPr lang="nl-BE" strike="noStrike"/>
                        <a:t>80% TWSN &lt; [PFAS]b ≤  MAX TWSN </a:t>
                      </a:r>
                    </a:p>
                  </a:txBody>
                  <a:tcPr>
                    <a:solidFill>
                      <a:schemeClr val="accent2">
                        <a:lumMod val="20000"/>
                        <a:lumOff val="80000"/>
                      </a:schemeClr>
                    </a:solidFill>
                  </a:tcPr>
                </a:tc>
                <a:tc>
                  <a:txBody>
                    <a:bodyPr/>
                    <a:lstStyle/>
                    <a:p>
                      <a:r>
                        <a:rPr lang="nl-NL" strike="noStrike"/>
                        <a:t>&gt;  TWGW</a:t>
                      </a:r>
                      <a:endParaRPr lang="nl-BE" strike="noStrike"/>
                    </a:p>
                  </a:txBody>
                  <a:tcPr>
                    <a:solidFill>
                      <a:schemeClr val="accent2">
                        <a:lumMod val="20000"/>
                        <a:lumOff val="80000"/>
                      </a:schemeClr>
                    </a:solidFill>
                  </a:tcPr>
                </a:tc>
                <a:tc>
                  <a:txBody>
                    <a:bodyPr/>
                    <a:lstStyle/>
                    <a:p>
                      <a:r>
                        <a:rPr lang="nl-NL" strike="noStrike"/>
                        <a:t>9y9 f</a:t>
                      </a:r>
                      <a:endParaRPr lang="nl-BE" strike="noStrike"/>
                    </a:p>
                  </a:txBody>
                  <a:tcPr>
                    <a:solidFill>
                      <a:schemeClr val="accent2">
                        <a:lumMod val="20000"/>
                        <a:lumOff val="80000"/>
                      </a:schemeClr>
                    </a:solidFill>
                  </a:tcPr>
                </a:tc>
                <a:tc>
                  <a:txBody>
                    <a:bodyPr/>
                    <a:lstStyle/>
                    <a:p>
                      <a:pPr marL="0" marR="0" lvl="0" indent="0" algn="l" defTabSz="685800" rtl="0" eaLnBrk="1" fontAlgn="auto" latinLnBrk="0" hangingPunct="1">
                        <a:lnSpc>
                          <a:spcPct val="100000"/>
                        </a:lnSpc>
                        <a:spcBef>
                          <a:spcPts val="0"/>
                        </a:spcBef>
                        <a:spcAft>
                          <a:spcPts val="0"/>
                        </a:spcAft>
                        <a:buClrTx/>
                        <a:buSzTx/>
                        <a:buFont typeface="Arial" panose="020B0604020202020204" pitchFamily="34" charset="0"/>
                        <a:buNone/>
                        <a:tabLst/>
                        <a:defRPr/>
                      </a:pPr>
                      <a:r>
                        <a:rPr lang="nl-NL" strike="noStrike" dirty="0"/>
                        <a:t>x9z – vanaf 80%TWSN wordt gebruik als bodem uitgesloten – peilbuizen binnen KWZ </a:t>
                      </a:r>
                      <a:r>
                        <a:rPr lang="nl-NL" strike="noStrike" dirty="0">
                          <a:solidFill>
                            <a:srgbClr val="FF0000"/>
                          </a:solidFill>
                        </a:rPr>
                        <a:t>maar WW-BZ-OW altijd uitgesloten én gebruik beperkt tot BBG/VP</a:t>
                      </a:r>
                      <a:endParaRPr lang="nl-BE" strike="noStrike" dirty="0"/>
                    </a:p>
                  </a:txBody>
                  <a:tcPr>
                    <a:solidFill>
                      <a:schemeClr val="accent2">
                        <a:lumMod val="20000"/>
                        <a:lumOff val="80000"/>
                      </a:schemeClr>
                    </a:solidFill>
                  </a:tcPr>
                </a:tc>
                <a:extLst>
                  <a:ext uri="{0D108BD9-81ED-4DB2-BD59-A6C34878D82A}">
                    <a16:rowId xmlns:a16="http://schemas.microsoft.com/office/drawing/2014/main" val="2812649798"/>
                  </a:ext>
                </a:extLst>
              </a:tr>
              <a:tr h="370840">
                <a:tc>
                  <a:txBody>
                    <a:bodyPr/>
                    <a:lstStyle/>
                    <a:p>
                      <a:r>
                        <a:rPr lang="nl-NL" strike="noStrike"/>
                        <a:t>WVG &lt; Zn ≤ 80% II</a:t>
                      </a:r>
                      <a:endParaRPr lang="nl-BE" strike="noStrike"/>
                    </a:p>
                  </a:txBody>
                  <a:tcPr>
                    <a:solidFill>
                      <a:schemeClr val="accent2">
                        <a:lumMod val="40000"/>
                        <a:lumOff val="60000"/>
                      </a:schemeClr>
                    </a:solidFill>
                  </a:tcPr>
                </a:tc>
                <a:tc>
                  <a:txBody>
                    <a:bodyPr/>
                    <a:lstStyle/>
                    <a:p>
                      <a:r>
                        <a:rPr lang="nl-NL" strike="noStrike"/>
                        <a:t>≤  bijlage VII</a:t>
                      </a:r>
                      <a:endParaRPr lang="nl-BE" strike="noStrike"/>
                    </a:p>
                  </a:txBody>
                  <a:tcPr>
                    <a:solidFill>
                      <a:schemeClr val="accent2">
                        <a:lumMod val="40000"/>
                        <a:lumOff val="60000"/>
                      </a:schemeClr>
                    </a:solidFill>
                  </a:tcPr>
                </a:tc>
                <a:tc>
                  <a:txBody>
                    <a:bodyPr/>
                    <a:lstStyle/>
                    <a:p>
                      <a:r>
                        <a:rPr lang="nl-BE" strike="noStrike"/>
                        <a:t>MAX TWSN &lt; [PFAS]b</a:t>
                      </a:r>
                    </a:p>
                  </a:txBody>
                  <a:tcPr>
                    <a:solidFill>
                      <a:schemeClr val="accent2">
                        <a:lumMod val="40000"/>
                        <a:lumOff val="60000"/>
                      </a:schemeClr>
                    </a:solidFill>
                  </a:tcPr>
                </a:tc>
                <a:tc>
                  <a:txBody>
                    <a:bodyPr/>
                    <a:lstStyle/>
                    <a:p>
                      <a:r>
                        <a:rPr lang="nl-NL" strike="noStrike"/>
                        <a:t>≤   TWGW</a:t>
                      </a:r>
                      <a:endParaRPr lang="nl-BE" strike="noStrike"/>
                    </a:p>
                  </a:txBody>
                  <a:tcPr>
                    <a:solidFill>
                      <a:schemeClr val="accent2">
                        <a:lumMod val="40000"/>
                        <a:lumOff val="60000"/>
                      </a:schemeClr>
                    </a:solidFill>
                  </a:tcPr>
                </a:tc>
                <a:tc>
                  <a:txBody>
                    <a:bodyPr/>
                    <a:lstStyle/>
                    <a:p>
                      <a:r>
                        <a:rPr lang="nl-NL" strike="noStrike"/>
                        <a:t>9y9f</a:t>
                      </a:r>
                      <a:endParaRPr lang="nl-BE" strike="noStrike"/>
                    </a:p>
                  </a:txBody>
                  <a:tcPr>
                    <a:solidFill>
                      <a:schemeClr val="accent2">
                        <a:lumMod val="40000"/>
                        <a:lumOff val="60000"/>
                      </a:schemeClr>
                    </a:solidFill>
                  </a:tcPr>
                </a:tc>
                <a:tc>
                  <a:txBody>
                    <a:bodyPr/>
                    <a:lstStyle/>
                    <a:p>
                      <a:pPr marL="0" marR="0" lvl="0" indent="0" algn="l" defTabSz="685800" rtl="0" eaLnBrk="1" fontAlgn="auto" latinLnBrk="0" hangingPunct="1">
                        <a:lnSpc>
                          <a:spcPct val="100000"/>
                        </a:lnSpc>
                        <a:spcBef>
                          <a:spcPts val="0"/>
                        </a:spcBef>
                        <a:spcAft>
                          <a:spcPts val="0"/>
                        </a:spcAft>
                        <a:buClrTx/>
                        <a:buSzTx/>
                        <a:buFont typeface="Arial" panose="020B0604020202020204" pitchFamily="34" charset="0"/>
                        <a:buNone/>
                        <a:tabLst/>
                        <a:defRPr/>
                      </a:pPr>
                      <a:r>
                        <a:rPr lang="nl-NL" sz="1350" strike="noStrike" kern="1200" dirty="0">
                          <a:solidFill>
                            <a:srgbClr val="FF0000"/>
                          </a:solidFill>
                          <a:latin typeface="+mn-lt"/>
                          <a:ea typeface="+mn-ea"/>
                          <a:cs typeface="+mn-cs"/>
                        </a:rPr>
                        <a:t>x9z – max TWSN is een absoluut plafond voor gebruik</a:t>
                      </a:r>
                    </a:p>
                  </a:txBody>
                  <a:tcPr>
                    <a:solidFill>
                      <a:schemeClr val="accent2">
                        <a:lumMod val="40000"/>
                        <a:lumOff val="60000"/>
                      </a:schemeClr>
                    </a:solidFill>
                  </a:tcPr>
                </a:tc>
                <a:extLst>
                  <a:ext uri="{0D108BD9-81ED-4DB2-BD59-A6C34878D82A}">
                    <a16:rowId xmlns:a16="http://schemas.microsoft.com/office/drawing/2014/main" val="2977509971"/>
                  </a:ext>
                </a:extLst>
              </a:tr>
            </a:tbl>
          </a:graphicData>
        </a:graphic>
      </p:graphicFrame>
      <p:sp>
        <p:nvSpPr>
          <p:cNvPr id="3" name="Rechthoek 2">
            <a:extLst>
              <a:ext uri="{FF2B5EF4-FFF2-40B4-BE49-F238E27FC236}">
                <a16:creationId xmlns:a16="http://schemas.microsoft.com/office/drawing/2014/main" id="{1B0D951C-17A0-A685-4DAC-74160D648D1E}"/>
              </a:ext>
            </a:extLst>
          </p:cNvPr>
          <p:cNvSpPr/>
          <p:nvPr/>
        </p:nvSpPr>
        <p:spPr>
          <a:xfrm>
            <a:off x="7130375" y="1119285"/>
            <a:ext cx="4848265" cy="408562"/>
          </a:xfrm>
          <a:prstGeom prst="rect">
            <a:avLst/>
          </a:prstGeom>
          <a:solidFill>
            <a:schemeClr val="tx1">
              <a:lumMod val="75000"/>
              <a:lumOff val="2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4" name="Rechthoek 3">
            <a:extLst>
              <a:ext uri="{FF2B5EF4-FFF2-40B4-BE49-F238E27FC236}">
                <a16:creationId xmlns:a16="http://schemas.microsoft.com/office/drawing/2014/main" id="{845A82FD-6E48-28A5-2D4D-90A8C3128DB5}"/>
              </a:ext>
            </a:extLst>
          </p:cNvPr>
          <p:cNvSpPr/>
          <p:nvPr/>
        </p:nvSpPr>
        <p:spPr>
          <a:xfrm>
            <a:off x="7130371" y="1598891"/>
            <a:ext cx="4848265" cy="408562"/>
          </a:xfrm>
          <a:prstGeom prst="rect">
            <a:avLst/>
          </a:prstGeom>
          <a:solidFill>
            <a:schemeClr val="tx1">
              <a:lumMod val="75000"/>
              <a:lumOff val="2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5" name="Rechthoek 4">
            <a:extLst>
              <a:ext uri="{FF2B5EF4-FFF2-40B4-BE49-F238E27FC236}">
                <a16:creationId xmlns:a16="http://schemas.microsoft.com/office/drawing/2014/main" id="{1091064D-C8FF-B1CA-497A-23D8B20BA981}"/>
              </a:ext>
            </a:extLst>
          </p:cNvPr>
          <p:cNvSpPr/>
          <p:nvPr/>
        </p:nvSpPr>
        <p:spPr>
          <a:xfrm>
            <a:off x="7130370" y="2117268"/>
            <a:ext cx="4848265" cy="408562"/>
          </a:xfrm>
          <a:prstGeom prst="rect">
            <a:avLst/>
          </a:prstGeom>
          <a:solidFill>
            <a:schemeClr val="tx1">
              <a:lumMod val="75000"/>
              <a:lumOff val="2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6" name="Rechthoek 5">
            <a:extLst>
              <a:ext uri="{FF2B5EF4-FFF2-40B4-BE49-F238E27FC236}">
                <a16:creationId xmlns:a16="http://schemas.microsoft.com/office/drawing/2014/main" id="{4A4B90FD-379F-CFE4-2923-688506FE56EA}"/>
              </a:ext>
            </a:extLst>
          </p:cNvPr>
          <p:cNvSpPr/>
          <p:nvPr/>
        </p:nvSpPr>
        <p:spPr>
          <a:xfrm>
            <a:off x="7130369" y="2590701"/>
            <a:ext cx="4848265" cy="408562"/>
          </a:xfrm>
          <a:prstGeom prst="rect">
            <a:avLst/>
          </a:prstGeom>
          <a:solidFill>
            <a:schemeClr val="tx1">
              <a:lumMod val="75000"/>
              <a:lumOff val="2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9" name="Rechthoek 8">
            <a:extLst>
              <a:ext uri="{FF2B5EF4-FFF2-40B4-BE49-F238E27FC236}">
                <a16:creationId xmlns:a16="http://schemas.microsoft.com/office/drawing/2014/main" id="{2CFF745A-B1F6-A14C-7B05-574F86AF3476}"/>
              </a:ext>
            </a:extLst>
          </p:cNvPr>
          <p:cNvSpPr/>
          <p:nvPr/>
        </p:nvSpPr>
        <p:spPr>
          <a:xfrm>
            <a:off x="7130368" y="3136056"/>
            <a:ext cx="4848265" cy="408562"/>
          </a:xfrm>
          <a:prstGeom prst="rect">
            <a:avLst/>
          </a:prstGeom>
          <a:solidFill>
            <a:schemeClr val="tx1">
              <a:lumMod val="75000"/>
              <a:lumOff val="2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0" name="Rechthoek 9">
            <a:extLst>
              <a:ext uri="{FF2B5EF4-FFF2-40B4-BE49-F238E27FC236}">
                <a16:creationId xmlns:a16="http://schemas.microsoft.com/office/drawing/2014/main" id="{653032A7-F6FD-3294-EF41-9086735A48D6}"/>
              </a:ext>
            </a:extLst>
          </p:cNvPr>
          <p:cNvSpPr/>
          <p:nvPr/>
        </p:nvSpPr>
        <p:spPr>
          <a:xfrm>
            <a:off x="7130368" y="3662218"/>
            <a:ext cx="4848265" cy="408562"/>
          </a:xfrm>
          <a:prstGeom prst="rect">
            <a:avLst/>
          </a:prstGeom>
          <a:solidFill>
            <a:schemeClr val="tx1">
              <a:lumMod val="75000"/>
              <a:lumOff val="2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1" name="Rechthoek 10">
            <a:extLst>
              <a:ext uri="{FF2B5EF4-FFF2-40B4-BE49-F238E27FC236}">
                <a16:creationId xmlns:a16="http://schemas.microsoft.com/office/drawing/2014/main" id="{AC47E174-DE10-CD09-A961-91E7468C07BE}"/>
              </a:ext>
            </a:extLst>
          </p:cNvPr>
          <p:cNvSpPr/>
          <p:nvPr/>
        </p:nvSpPr>
        <p:spPr>
          <a:xfrm>
            <a:off x="7130367" y="4154844"/>
            <a:ext cx="4848265" cy="547148"/>
          </a:xfrm>
          <a:prstGeom prst="rect">
            <a:avLst/>
          </a:prstGeom>
          <a:solidFill>
            <a:schemeClr val="tx1">
              <a:lumMod val="75000"/>
              <a:lumOff val="2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2" name="Rechthoek 11">
            <a:extLst>
              <a:ext uri="{FF2B5EF4-FFF2-40B4-BE49-F238E27FC236}">
                <a16:creationId xmlns:a16="http://schemas.microsoft.com/office/drawing/2014/main" id="{A3B17FCE-7FEC-3486-EC14-B793E496B9A8}"/>
              </a:ext>
            </a:extLst>
          </p:cNvPr>
          <p:cNvSpPr/>
          <p:nvPr/>
        </p:nvSpPr>
        <p:spPr>
          <a:xfrm>
            <a:off x="7130367" y="4829264"/>
            <a:ext cx="4848265" cy="796996"/>
          </a:xfrm>
          <a:prstGeom prst="rect">
            <a:avLst/>
          </a:prstGeom>
          <a:solidFill>
            <a:schemeClr val="tx1">
              <a:lumMod val="75000"/>
              <a:lumOff val="2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3" name="Rechthoek 12">
            <a:extLst>
              <a:ext uri="{FF2B5EF4-FFF2-40B4-BE49-F238E27FC236}">
                <a16:creationId xmlns:a16="http://schemas.microsoft.com/office/drawing/2014/main" id="{6E475902-C1BB-0D5C-7FF7-CAADF1F0661F}"/>
              </a:ext>
            </a:extLst>
          </p:cNvPr>
          <p:cNvSpPr/>
          <p:nvPr/>
        </p:nvSpPr>
        <p:spPr>
          <a:xfrm>
            <a:off x="7130367" y="5763053"/>
            <a:ext cx="4848265" cy="408562"/>
          </a:xfrm>
          <a:prstGeom prst="rect">
            <a:avLst/>
          </a:prstGeom>
          <a:solidFill>
            <a:schemeClr val="tx1">
              <a:lumMod val="75000"/>
              <a:lumOff val="2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Tree>
    <p:extLst>
      <p:ext uri="{BB962C8B-B14F-4D97-AF65-F5344CB8AC3E}">
        <p14:creationId xmlns:p14="http://schemas.microsoft.com/office/powerpoint/2010/main" val="36085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3"/>
                                        </p:tgtEl>
                                        <p:attrNameLst>
                                          <p:attrName>ppt_x</p:attrName>
                                        </p:attrNameLst>
                                      </p:cBhvr>
                                      <p:tavLst>
                                        <p:tav tm="0">
                                          <p:val>
                                            <p:strVal val="ppt_x"/>
                                          </p:val>
                                        </p:tav>
                                        <p:tav tm="100000">
                                          <p:val>
                                            <p:strVal val="ppt_x"/>
                                          </p:val>
                                        </p:tav>
                                      </p:tavLst>
                                    </p:anim>
                                    <p:anim calcmode="lin" valueType="num">
                                      <p:cBhvr additive="base">
                                        <p:cTn id="7" dur="500"/>
                                        <p:tgtEl>
                                          <p:spTgt spid="3"/>
                                        </p:tgtEl>
                                        <p:attrNameLst>
                                          <p:attrName>ppt_y</p:attrName>
                                        </p:attrNameLst>
                                      </p:cBhvr>
                                      <p:tavLst>
                                        <p:tav tm="0">
                                          <p:val>
                                            <p:strVal val="ppt_y"/>
                                          </p:val>
                                        </p:tav>
                                        <p:tav tm="100000">
                                          <p:val>
                                            <p:strVal val="1+ppt_h/2"/>
                                          </p:val>
                                        </p:tav>
                                      </p:tavLst>
                                    </p:anim>
                                    <p:set>
                                      <p:cBhvr>
                                        <p:cTn id="8" dur="1" fill="hold">
                                          <p:stCondLst>
                                            <p:cond delay="499"/>
                                          </p:stCondLst>
                                        </p:cTn>
                                        <p:tgtEl>
                                          <p:spTgt spid="3"/>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2" presetClass="exit" presetSubtype="4" fill="hold" grpId="0" nodeType="clickEffect">
                                  <p:stCondLst>
                                    <p:cond delay="0"/>
                                  </p:stCondLst>
                                  <p:childTnLst>
                                    <p:anim calcmode="lin" valueType="num">
                                      <p:cBhvr additive="base">
                                        <p:cTn id="12" dur="500"/>
                                        <p:tgtEl>
                                          <p:spTgt spid="4"/>
                                        </p:tgtEl>
                                        <p:attrNameLst>
                                          <p:attrName>ppt_x</p:attrName>
                                        </p:attrNameLst>
                                      </p:cBhvr>
                                      <p:tavLst>
                                        <p:tav tm="0">
                                          <p:val>
                                            <p:strVal val="ppt_x"/>
                                          </p:val>
                                        </p:tav>
                                        <p:tav tm="100000">
                                          <p:val>
                                            <p:strVal val="ppt_x"/>
                                          </p:val>
                                        </p:tav>
                                      </p:tavLst>
                                    </p:anim>
                                    <p:anim calcmode="lin" valueType="num">
                                      <p:cBhvr additive="base">
                                        <p:cTn id="13" dur="500"/>
                                        <p:tgtEl>
                                          <p:spTgt spid="4"/>
                                        </p:tgtEl>
                                        <p:attrNameLst>
                                          <p:attrName>ppt_y</p:attrName>
                                        </p:attrNameLst>
                                      </p:cBhvr>
                                      <p:tavLst>
                                        <p:tav tm="0">
                                          <p:val>
                                            <p:strVal val="ppt_y"/>
                                          </p:val>
                                        </p:tav>
                                        <p:tav tm="100000">
                                          <p:val>
                                            <p:strVal val="1+ppt_h/2"/>
                                          </p:val>
                                        </p:tav>
                                      </p:tavLst>
                                    </p:anim>
                                    <p:set>
                                      <p:cBhvr>
                                        <p:cTn id="14" dur="1" fill="hold">
                                          <p:stCondLst>
                                            <p:cond delay="499"/>
                                          </p:stCondLst>
                                        </p:cTn>
                                        <p:tgtEl>
                                          <p:spTgt spid="4"/>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2" presetClass="exit" presetSubtype="4" fill="hold" grpId="0" nodeType="clickEffect">
                                  <p:stCondLst>
                                    <p:cond delay="0"/>
                                  </p:stCondLst>
                                  <p:childTnLst>
                                    <p:anim calcmode="lin" valueType="num">
                                      <p:cBhvr additive="base">
                                        <p:cTn id="18" dur="500"/>
                                        <p:tgtEl>
                                          <p:spTgt spid="5"/>
                                        </p:tgtEl>
                                        <p:attrNameLst>
                                          <p:attrName>ppt_x</p:attrName>
                                        </p:attrNameLst>
                                      </p:cBhvr>
                                      <p:tavLst>
                                        <p:tav tm="0">
                                          <p:val>
                                            <p:strVal val="ppt_x"/>
                                          </p:val>
                                        </p:tav>
                                        <p:tav tm="100000">
                                          <p:val>
                                            <p:strVal val="ppt_x"/>
                                          </p:val>
                                        </p:tav>
                                      </p:tavLst>
                                    </p:anim>
                                    <p:anim calcmode="lin" valueType="num">
                                      <p:cBhvr additive="base">
                                        <p:cTn id="19" dur="500"/>
                                        <p:tgtEl>
                                          <p:spTgt spid="5"/>
                                        </p:tgtEl>
                                        <p:attrNameLst>
                                          <p:attrName>ppt_y</p:attrName>
                                        </p:attrNameLst>
                                      </p:cBhvr>
                                      <p:tavLst>
                                        <p:tav tm="0">
                                          <p:val>
                                            <p:strVal val="ppt_y"/>
                                          </p:val>
                                        </p:tav>
                                        <p:tav tm="100000">
                                          <p:val>
                                            <p:strVal val="1+ppt_h/2"/>
                                          </p:val>
                                        </p:tav>
                                      </p:tavLst>
                                    </p:anim>
                                    <p:set>
                                      <p:cBhvr>
                                        <p:cTn id="20" dur="1" fill="hold">
                                          <p:stCondLst>
                                            <p:cond delay="499"/>
                                          </p:stCondLst>
                                        </p:cTn>
                                        <p:tgtEl>
                                          <p:spTgt spid="5"/>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2" presetClass="exit" presetSubtype="4" fill="hold" grpId="0" nodeType="clickEffect">
                                  <p:stCondLst>
                                    <p:cond delay="0"/>
                                  </p:stCondLst>
                                  <p:childTnLst>
                                    <p:anim calcmode="lin" valueType="num">
                                      <p:cBhvr additive="base">
                                        <p:cTn id="24" dur="500"/>
                                        <p:tgtEl>
                                          <p:spTgt spid="6"/>
                                        </p:tgtEl>
                                        <p:attrNameLst>
                                          <p:attrName>ppt_x</p:attrName>
                                        </p:attrNameLst>
                                      </p:cBhvr>
                                      <p:tavLst>
                                        <p:tav tm="0">
                                          <p:val>
                                            <p:strVal val="ppt_x"/>
                                          </p:val>
                                        </p:tav>
                                        <p:tav tm="100000">
                                          <p:val>
                                            <p:strVal val="ppt_x"/>
                                          </p:val>
                                        </p:tav>
                                      </p:tavLst>
                                    </p:anim>
                                    <p:anim calcmode="lin" valueType="num">
                                      <p:cBhvr additive="base">
                                        <p:cTn id="25" dur="500"/>
                                        <p:tgtEl>
                                          <p:spTgt spid="6"/>
                                        </p:tgtEl>
                                        <p:attrNameLst>
                                          <p:attrName>ppt_y</p:attrName>
                                        </p:attrNameLst>
                                      </p:cBhvr>
                                      <p:tavLst>
                                        <p:tav tm="0">
                                          <p:val>
                                            <p:strVal val="ppt_y"/>
                                          </p:val>
                                        </p:tav>
                                        <p:tav tm="100000">
                                          <p:val>
                                            <p:strVal val="1+ppt_h/2"/>
                                          </p:val>
                                        </p:tav>
                                      </p:tavLst>
                                    </p:anim>
                                    <p:set>
                                      <p:cBhvr>
                                        <p:cTn id="26" dur="1" fill="hold">
                                          <p:stCondLst>
                                            <p:cond delay="499"/>
                                          </p:stCondLst>
                                        </p:cTn>
                                        <p:tgtEl>
                                          <p:spTgt spid="6"/>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2" presetClass="exit" presetSubtype="4" fill="hold" grpId="0" nodeType="clickEffect">
                                  <p:stCondLst>
                                    <p:cond delay="0"/>
                                  </p:stCondLst>
                                  <p:childTnLst>
                                    <p:anim calcmode="lin" valueType="num">
                                      <p:cBhvr additive="base">
                                        <p:cTn id="30" dur="500"/>
                                        <p:tgtEl>
                                          <p:spTgt spid="9"/>
                                        </p:tgtEl>
                                        <p:attrNameLst>
                                          <p:attrName>ppt_x</p:attrName>
                                        </p:attrNameLst>
                                      </p:cBhvr>
                                      <p:tavLst>
                                        <p:tav tm="0">
                                          <p:val>
                                            <p:strVal val="ppt_x"/>
                                          </p:val>
                                        </p:tav>
                                        <p:tav tm="100000">
                                          <p:val>
                                            <p:strVal val="ppt_x"/>
                                          </p:val>
                                        </p:tav>
                                      </p:tavLst>
                                    </p:anim>
                                    <p:anim calcmode="lin" valueType="num">
                                      <p:cBhvr additive="base">
                                        <p:cTn id="31" dur="500"/>
                                        <p:tgtEl>
                                          <p:spTgt spid="9"/>
                                        </p:tgtEl>
                                        <p:attrNameLst>
                                          <p:attrName>ppt_y</p:attrName>
                                        </p:attrNameLst>
                                      </p:cBhvr>
                                      <p:tavLst>
                                        <p:tav tm="0">
                                          <p:val>
                                            <p:strVal val="ppt_y"/>
                                          </p:val>
                                        </p:tav>
                                        <p:tav tm="100000">
                                          <p:val>
                                            <p:strVal val="1+ppt_h/2"/>
                                          </p:val>
                                        </p:tav>
                                      </p:tavLst>
                                    </p:anim>
                                    <p:set>
                                      <p:cBhvr>
                                        <p:cTn id="32" dur="1" fill="hold">
                                          <p:stCondLst>
                                            <p:cond delay="499"/>
                                          </p:stCondLst>
                                        </p:cTn>
                                        <p:tgtEl>
                                          <p:spTgt spid="9"/>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2" presetClass="exit" presetSubtype="4" fill="hold" grpId="0" nodeType="clickEffect">
                                  <p:stCondLst>
                                    <p:cond delay="0"/>
                                  </p:stCondLst>
                                  <p:childTnLst>
                                    <p:anim calcmode="lin" valueType="num">
                                      <p:cBhvr additive="base">
                                        <p:cTn id="36" dur="500"/>
                                        <p:tgtEl>
                                          <p:spTgt spid="10"/>
                                        </p:tgtEl>
                                        <p:attrNameLst>
                                          <p:attrName>ppt_x</p:attrName>
                                        </p:attrNameLst>
                                      </p:cBhvr>
                                      <p:tavLst>
                                        <p:tav tm="0">
                                          <p:val>
                                            <p:strVal val="ppt_x"/>
                                          </p:val>
                                        </p:tav>
                                        <p:tav tm="100000">
                                          <p:val>
                                            <p:strVal val="ppt_x"/>
                                          </p:val>
                                        </p:tav>
                                      </p:tavLst>
                                    </p:anim>
                                    <p:anim calcmode="lin" valueType="num">
                                      <p:cBhvr additive="base">
                                        <p:cTn id="37" dur="500"/>
                                        <p:tgtEl>
                                          <p:spTgt spid="10"/>
                                        </p:tgtEl>
                                        <p:attrNameLst>
                                          <p:attrName>ppt_y</p:attrName>
                                        </p:attrNameLst>
                                      </p:cBhvr>
                                      <p:tavLst>
                                        <p:tav tm="0">
                                          <p:val>
                                            <p:strVal val="ppt_y"/>
                                          </p:val>
                                        </p:tav>
                                        <p:tav tm="100000">
                                          <p:val>
                                            <p:strVal val="1+ppt_h/2"/>
                                          </p:val>
                                        </p:tav>
                                      </p:tavLst>
                                    </p:anim>
                                    <p:set>
                                      <p:cBhvr>
                                        <p:cTn id="38" dur="1" fill="hold">
                                          <p:stCondLst>
                                            <p:cond delay="499"/>
                                          </p:stCondLst>
                                        </p:cTn>
                                        <p:tgtEl>
                                          <p:spTgt spid="10"/>
                                        </p:tgtEl>
                                        <p:attrNameLst>
                                          <p:attrName>style.visibility</p:attrName>
                                        </p:attrNameLst>
                                      </p:cBhvr>
                                      <p:to>
                                        <p:strVal val="hidden"/>
                                      </p:to>
                                    </p:set>
                                  </p:childTnLst>
                                </p:cTn>
                              </p:par>
                            </p:childTnLst>
                          </p:cTn>
                        </p:par>
                      </p:childTnLst>
                    </p:cTn>
                  </p:par>
                  <p:par>
                    <p:cTn id="39" fill="hold">
                      <p:stCondLst>
                        <p:cond delay="indefinite"/>
                      </p:stCondLst>
                      <p:childTnLst>
                        <p:par>
                          <p:cTn id="40" fill="hold">
                            <p:stCondLst>
                              <p:cond delay="0"/>
                            </p:stCondLst>
                            <p:childTnLst>
                              <p:par>
                                <p:cTn id="41" presetID="2" presetClass="exit" presetSubtype="4" fill="hold" grpId="0" nodeType="clickEffect">
                                  <p:stCondLst>
                                    <p:cond delay="0"/>
                                  </p:stCondLst>
                                  <p:childTnLst>
                                    <p:anim calcmode="lin" valueType="num">
                                      <p:cBhvr additive="base">
                                        <p:cTn id="42" dur="500"/>
                                        <p:tgtEl>
                                          <p:spTgt spid="11"/>
                                        </p:tgtEl>
                                        <p:attrNameLst>
                                          <p:attrName>ppt_x</p:attrName>
                                        </p:attrNameLst>
                                      </p:cBhvr>
                                      <p:tavLst>
                                        <p:tav tm="0">
                                          <p:val>
                                            <p:strVal val="ppt_x"/>
                                          </p:val>
                                        </p:tav>
                                        <p:tav tm="100000">
                                          <p:val>
                                            <p:strVal val="ppt_x"/>
                                          </p:val>
                                        </p:tav>
                                      </p:tavLst>
                                    </p:anim>
                                    <p:anim calcmode="lin" valueType="num">
                                      <p:cBhvr additive="base">
                                        <p:cTn id="43" dur="500"/>
                                        <p:tgtEl>
                                          <p:spTgt spid="11"/>
                                        </p:tgtEl>
                                        <p:attrNameLst>
                                          <p:attrName>ppt_y</p:attrName>
                                        </p:attrNameLst>
                                      </p:cBhvr>
                                      <p:tavLst>
                                        <p:tav tm="0">
                                          <p:val>
                                            <p:strVal val="ppt_y"/>
                                          </p:val>
                                        </p:tav>
                                        <p:tav tm="100000">
                                          <p:val>
                                            <p:strVal val="1+ppt_h/2"/>
                                          </p:val>
                                        </p:tav>
                                      </p:tavLst>
                                    </p:anim>
                                    <p:set>
                                      <p:cBhvr>
                                        <p:cTn id="44" dur="1" fill="hold">
                                          <p:stCondLst>
                                            <p:cond delay="499"/>
                                          </p:stCondLst>
                                        </p:cTn>
                                        <p:tgtEl>
                                          <p:spTgt spid="11"/>
                                        </p:tgtEl>
                                        <p:attrNameLst>
                                          <p:attrName>style.visibility</p:attrName>
                                        </p:attrNameLst>
                                      </p:cBhvr>
                                      <p:to>
                                        <p:strVal val="hidden"/>
                                      </p:to>
                                    </p:set>
                                  </p:childTnLst>
                                </p:cTn>
                              </p:par>
                            </p:childTnLst>
                          </p:cTn>
                        </p:par>
                      </p:childTnLst>
                    </p:cTn>
                  </p:par>
                  <p:par>
                    <p:cTn id="45" fill="hold">
                      <p:stCondLst>
                        <p:cond delay="indefinite"/>
                      </p:stCondLst>
                      <p:childTnLst>
                        <p:par>
                          <p:cTn id="46" fill="hold">
                            <p:stCondLst>
                              <p:cond delay="0"/>
                            </p:stCondLst>
                            <p:childTnLst>
                              <p:par>
                                <p:cTn id="47" presetID="2" presetClass="exit" presetSubtype="4" fill="hold" grpId="0" nodeType="clickEffect">
                                  <p:stCondLst>
                                    <p:cond delay="0"/>
                                  </p:stCondLst>
                                  <p:childTnLst>
                                    <p:anim calcmode="lin" valueType="num">
                                      <p:cBhvr additive="base">
                                        <p:cTn id="48" dur="500"/>
                                        <p:tgtEl>
                                          <p:spTgt spid="12"/>
                                        </p:tgtEl>
                                        <p:attrNameLst>
                                          <p:attrName>ppt_x</p:attrName>
                                        </p:attrNameLst>
                                      </p:cBhvr>
                                      <p:tavLst>
                                        <p:tav tm="0">
                                          <p:val>
                                            <p:strVal val="ppt_x"/>
                                          </p:val>
                                        </p:tav>
                                        <p:tav tm="100000">
                                          <p:val>
                                            <p:strVal val="ppt_x"/>
                                          </p:val>
                                        </p:tav>
                                      </p:tavLst>
                                    </p:anim>
                                    <p:anim calcmode="lin" valueType="num">
                                      <p:cBhvr additive="base">
                                        <p:cTn id="49" dur="500"/>
                                        <p:tgtEl>
                                          <p:spTgt spid="12"/>
                                        </p:tgtEl>
                                        <p:attrNameLst>
                                          <p:attrName>ppt_y</p:attrName>
                                        </p:attrNameLst>
                                      </p:cBhvr>
                                      <p:tavLst>
                                        <p:tav tm="0">
                                          <p:val>
                                            <p:strVal val="ppt_y"/>
                                          </p:val>
                                        </p:tav>
                                        <p:tav tm="100000">
                                          <p:val>
                                            <p:strVal val="1+ppt_h/2"/>
                                          </p:val>
                                        </p:tav>
                                      </p:tavLst>
                                    </p:anim>
                                    <p:set>
                                      <p:cBhvr>
                                        <p:cTn id="50" dur="1" fill="hold">
                                          <p:stCondLst>
                                            <p:cond delay="499"/>
                                          </p:stCondLst>
                                        </p:cTn>
                                        <p:tgtEl>
                                          <p:spTgt spid="12"/>
                                        </p:tgtEl>
                                        <p:attrNameLst>
                                          <p:attrName>style.visibility</p:attrName>
                                        </p:attrNameLst>
                                      </p:cBhvr>
                                      <p:to>
                                        <p:strVal val="hidden"/>
                                      </p:to>
                                    </p:set>
                                  </p:childTnLst>
                                </p:cTn>
                              </p:par>
                            </p:childTnLst>
                          </p:cTn>
                        </p:par>
                      </p:childTnLst>
                    </p:cTn>
                  </p:par>
                  <p:par>
                    <p:cTn id="51" fill="hold">
                      <p:stCondLst>
                        <p:cond delay="indefinite"/>
                      </p:stCondLst>
                      <p:childTnLst>
                        <p:par>
                          <p:cTn id="52" fill="hold">
                            <p:stCondLst>
                              <p:cond delay="0"/>
                            </p:stCondLst>
                            <p:childTnLst>
                              <p:par>
                                <p:cTn id="53" presetID="2" presetClass="exit" presetSubtype="4" fill="hold" grpId="0" nodeType="clickEffect">
                                  <p:stCondLst>
                                    <p:cond delay="0"/>
                                  </p:stCondLst>
                                  <p:childTnLst>
                                    <p:anim calcmode="lin" valueType="num">
                                      <p:cBhvr additive="base">
                                        <p:cTn id="54" dur="500"/>
                                        <p:tgtEl>
                                          <p:spTgt spid="13"/>
                                        </p:tgtEl>
                                        <p:attrNameLst>
                                          <p:attrName>ppt_x</p:attrName>
                                        </p:attrNameLst>
                                      </p:cBhvr>
                                      <p:tavLst>
                                        <p:tav tm="0">
                                          <p:val>
                                            <p:strVal val="ppt_x"/>
                                          </p:val>
                                        </p:tav>
                                        <p:tav tm="100000">
                                          <p:val>
                                            <p:strVal val="ppt_x"/>
                                          </p:val>
                                        </p:tav>
                                      </p:tavLst>
                                    </p:anim>
                                    <p:anim calcmode="lin" valueType="num">
                                      <p:cBhvr additive="base">
                                        <p:cTn id="55" dur="500"/>
                                        <p:tgtEl>
                                          <p:spTgt spid="13"/>
                                        </p:tgtEl>
                                        <p:attrNameLst>
                                          <p:attrName>ppt_y</p:attrName>
                                        </p:attrNameLst>
                                      </p:cBhvr>
                                      <p:tavLst>
                                        <p:tav tm="0">
                                          <p:val>
                                            <p:strVal val="ppt_y"/>
                                          </p:val>
                                        </p:tav>
                                        <p:tav tm="100000">
                                          <p:val>
                                            <p:strVal val="1+ppt_h/2"/>
                                          </p:val>
                                        </p:tav>
                                      </p:tavLst>
                                    </p:anim>
                                    <p:set>
                                      <p:cBhvr>
                                        <p:cTn id="56" dur="1" fill="hold">
                                          <p:stCondLst>
                                            <p:cond delay="4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9" grpId="0" animBg="1"/>
      <p:bldP spid="10" grpId="0" animBg="1"/>
      <p:bldP spid="11" grpId="0" animBg="1"/>
      <p:bldP spid="12" grpId="0" animBg="1"/>
      <p:bldP spid="1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FD09084-0E5B-BE5D-862D-58D09FB32492}"/>
              </a:ext>
            </a:extLst>
          </p:cNvPr>
          <p:cNvSpPr>
            <a:spLocks noGrp="1"/>
          </p:cNvSpPr>
          <p:nvPr>
            <p:ph type="title"/>
          </p:nvPr>
        </p:nvSpPr>
        <p:spPr/>
        <p:txBody>
          <a:bodyPr>
            <a:normAutofit/>
          </a:bodyPr>
          <a:lstStyle/>
          <a:p>
            <a:r>
              <a:rPr lang="nl-NL"/>
              <a:t>Case 3: vaststellingen indien PFAS &gt; WVG</a:t>
            </a:r>
            <a:endParaRPr lang="nl-BE"/>
          </a:p>
        </p:txBody>
      </p:sp>
      <p:sp>
        <p:nvSpPr>
          <p:cNvPr id="4" name="Tijdelijke aanduiding voor inhoud 3">
            <a:extLst>
              <a:ext uri="{FF2B5EF4-FFF2-40B4-BE49-F238E27FC236}">
                <a16:creationId xmlns:a16="http://schemas.microsoft.com/office/drawing/2014/main" id="{296ADB79-8933-50A9-F9DD-A910F95681CC}"/>
              </a:ext>
            </a:extLst>
          </p:cNvPr>
          <p:cNvSpPr>
            <a:spLocks noGrp="1"/>
          </p:cNvSpPr>
          <p:nvPr>
            <p:ph idx="1"/>
          </p:nvPr>
        </p:nvSpPr>
        <p:spPr>
          <a:xfrm>
            <a:off x="838200" y="1197864"/>
            <a:ext cx="10515600" cy="5533040"/>
          </a:xfrm>
        </p:spPr>
        <p:txBody>
          <a:bodyPr>
            <a:normAutofit lnSpcReduction="10000"/>
          </a:bodyPr>
          <a:lstStyle/>
          <a:p>
            <a:pPr marL="0" indent="0">
              <a:buNone/>
            </a:pPr>
            <a:r>
              <a:rPr lang="nl-NL">
                <a:solidFill>
                  <a:srgbClr val="0070C0"/>
                </a:solidFill>
              </a:rPr>
              <a:t>Als PFAS &gt; WVG is:</a:t>
            </a:r>
          </a:p>
          <a:p>
            <a:pPr lvl="1"/>
            <a:r>
              <a:rPr lang="nl-NL" sz="1400">
                <a:latin typeface="Calibri" panose="020F0502020204030204" pitchFamily="34" charset="0"/>
                <a:ea typeface="Calibri" panose="020F0502020204030204" pitchFamily="34" charset="0"/>
                <a:cs typeface="Arial" panose="020B0604020202020204" pitchFamily="34" charset="0"/>
              </a:rPr>
              <a:t>X: altijd 9yz </a:t>
            </a:r>
          </a:p>
          <a:p>
            <a:pPr lvl="1"/>
            <a:r>
              <a:rPr lang="nl-NL" sz="1400">
                <a:latin typeface="Calibri" panose="020F0502020204030204" pitchFamily="34" charset="0"/>
                <a:ea typeface="Calibri" panose="020F0502020204030204" pitchFamily="34" charset="0"/>
                <a:cs typeface="Arial" panose="020B0604020202020204" pitchFamily="34" charset="0"/>
              </a:rPr>
              <a:t>Y en Z: besluit je worst-case per parametergroep</a:t>
            </a:r>
          </a:p>
          <a:p>
            <a:pPr lvl="1"/>
            <a:r>
              <a:rPr lang="nl-NL" sz="1400">
                <a:latin typeface="Calibri" panose="020F0502020204030204" pitchFamily="34" charset="0"/>
                <a:ea typeface="Calibri" panose="020F0502020204030204" pitchFamily="34" charset="0"/>
                <a:cs typeface="Arial" panose="020B0604020202020204" pitchFamily="34" charset="0"/>
              </a:rPr>
              <a:t>Suffix: altijd enkel </a:t>
            </a:r>
            <a:r>
              <a:rPr lang="nl-NL" sz="1400" err="1">
                <a:latin typeface="Calibri" panose="020F0502020204030204" pitchFamily="34" charset="0"/>
                <a:ea typeface="Calibri" panose="020F0502020204030204" pitchFamily="34" charset="0"/>
                <a:cs typeface="Arial" panose="020B0604020202020204" pitchFamily="34" charset="0"/>
              </a:rPr>
              <a:t>obv</a:t>
            </a:r>
            <a:r>
              <a:rPr lang="nl-NL" sz="1400">
                <a:latin typeface="Calibri" panose="020F0502020204030204" pitchFamily="34" charset="0"/>
                <a:ea typeface="Calibri" panose="020F0502020204030204" pitchFamily="34" charset="0"/>
                <a:cs typeface="Arial" panose="020B0604020202020204" pitchFamily="34" charset="0"/>
              </a:rPr>
              <a:t> PFAS-resultaten (geen matching met SAP)</a:t>
            </a:r>
          </a:p>
          <a:p>
            <a:pPr lvl="1"/>
            <a:endParaRPr lang="nl-NL" sz="1100">
              <a:latin typeface="Calibri" panose="020F0502020204030204" pitchFamily="34" charset="0"/>
              <a:ea typeface="Calibri" panose="020F0502020204030204" pitchFamily="34" charset="0"/>
              <a:cs typeface="Arial" panose="020B0604020202020204" pitchFamily="34" charset="0"/>
            </a:endParaRPr>
          </a:p>
          <a:p>
            <a:pPr marL="0" indent="0">
              <a:buNone/>
            </a:pPr>
            <a:r>
              <a:rPr lang="nl-NL" sz="1700" b="1">
                <a:latin typeface="Calibri" panose="020F0502020204030204" pitchFamily="34" charset="0"/>
                <a:ea typeface="Calibri" panose="020F0502020204030204" pitchFamily="34" charset="0"/>
                <a:cs typeface="Arial" panose="020B0604020202020204" pitchFamily="34" charset="0"/>
              </a:rPr>
              <a:t>Is een uitloogproef voor PFAS zinvol?</a:t>
            </a:r>
          </a:p>
          <a:p>
            <a:pPr lvl="1"/>
            <a:r>
              <a:rPr lang="nl-NL" sz="1400">
                <a:latin typeface="Calibri" panose="020F0502020204030204" pitchFamily="34" charset="0"/>
                <a:ea typeface="Calibri" panose="020F0502020204030204" pitchFamily="34" charset="0"/>
                <a:cs typeface="Arial" panose="020B0604020202020204" pitchFamily="34" charset="0"/>
              </a:rPr>
              <a:t>Ja, voor elke type gebruik zijn er cumulatieve voorwaarden zodra [PFAS]b &gt; WVG. Toetsing van het </a:t>
            </a:r>
            <a:r>
              <a:rPr lang="nl-NL" sz="1400" err="1">
                <a:latin typeface="Calibri" panose="020F0502020204030204" pitchFamily="34" charset="0"/>
                <a:ea typeface="Calibri" panose="020F0502020204030204" pitchFamily="34" charset="0"/>
                <a:cs typeface="Arial" panose="020B0604020202020204" pitchFamily="34" charset="0"/>
              </a:rPr>
              <a:t>eluaat</a:t>
            </a:r>
            <a:r>
              <a:rPr lang="nl-NL" sz="1400">
                <a:latin typeface="Calibri" panose="020F0502020204030204" pitchFamily="34" charset="0"/>
                <a:ea typeface="Calibri" panose="020F0502020204030204" pitchFamily="34" charset="0"/>
                <a:cs typeface="Arial" panose="020B0604020202020204" pitchFamily="34" charset="0"/>
              </a:rPr>
              <a:t> is dan vereist</a:t>
            </a:r>
          </a:p>
          <a:p>
            <a:pPr marL="0" indent="0">
              <a:buNone/>
            </a:pPr>
            <a:r>
              <a:rPr lang="nl-NL" sz="1700" b="1">
                <a:latin typeface="Calibri" panose="020F0502020204030204" pitchFamily="34" charset="0"/>
                <a:ea typeface="Calibri" panose="020F0502020204030204" pitchFamily="34" charset="0"/>
                <a:cs typeface="Arial" panose="020B0604020202020204" pitchFamily="34" charset="0"/>
              </a:rPr>
              <a:t>De uitloogproef voor PFAS wijst op uitloogrisico – is alle gebruik uitgesloten?</a:t>
            </a:r>
          </a:p>
          <a:p>
            <a:pPr lvl="1"/>
            <a:r>
              <a:rPr lang="nl-NL" sz="1400" err="1">
                <a:latin typeface="Calibri" panose="020F0502020204030204" pitchFamily="34" charset="0"/>
                <a:ea typeface="Calibri" panose="020F0502020204030204" pitchFamily="34" charset="0"/>
                <a:cs typeface="Arial" panose="020B0604020202020204" pitchFamily="34" charset="0"/>
              </a:rPr>
              <a:t>Ifv</a:t>
            </a:r>
            <a:r>
              <a:rPr lang="nl-NL" sz="1400">
                <a:latin typeface="Calibri" panose="020F0502020204030204" pitchFamily="34" charset="0"/>
                <a:ea typeface="Calibri" panose="020F0502020204030204" pitchFamily="34" charset="0"/>
                <a:cs typeface="Arial" panose="020B0604020202020204" pitchFamily="34" charset="0"/>
              </a:rPr>
              <a:t> afvoer wel </a:t>
            </a:r>
            <a:r>
              <a:rPr lang="nl-NL" sz="1400">
                <a:latin typeface="Calibri" panose="020F0502020204030204" pitchFamily="34" charset="0"/>
                <a:ea typeface="Calibri" panose="020F0502020204030204" pitchFamily="34" charset="0"/>
                <a:cs typeface="Arial" panose="020B0604020202020204" pitchFamily="34" charset="0"/>
                <a:sym typeface="Wingdings" panose="05000000000000000000" pitchFamily="2" charset="2"/>
              </a:rPr>
              <a:t> 9yz want &gt; WVG én xy9 want loogt uit</a:t>
            </a:r>
          </a:p>
          <a:p>
            <a:pPr lvl="1"/>
            <a:r>
              <a:rPr lang="nl-NL" sz="1400" err="1">
                <a:latin typeface="Calibri" panose="020F0502020204030204" pitchFamily="34" charset="0"/>
                <a:ea typeface="Calibri" panose="020F0502020204030204" pitchFamily="34" charset="0"/>
                <a:cs typeface="Arial" panose="020B0604020202020204" pitchFamily="34" charset="0"/>
              </a:rPr>
              <a:t>Ifv</a:t>
            </a:r>
            <a:r>
              <a:rPr lang="nl-NL" sz="1400">
                <a:latin typeface="Calibri" panose="020F0502020204030204" pitchFamily="34" charset="0"/>
                <a:ea typeface="Calibri" panose="020F0502020204030204" pitchFamily="34" charset="0"/>
                <a:cs typeface="Arial" panose="020B0604020202020204" pitchFamily="34" charset="0"/>
              </a:rPr>
              <a:t> hergebruik binnen KWZ kan je grondwateronderzoek/modellering doen. Opgelet:</a:t>
            </a:r>
          </a:p>
          <a:p>
            <a:pPr lvl="2"/>
            <a:r>
              <a:rPr lang="nl-NL" sz="1300">
                <a:latin typeface="Calibri" panose="020F0502020204030204" pitchFamily="34" charset="0"/>
                <a:ea typeface="Calibri" panose="020F0502020204030204" pitchFamily="34" charset="0"/>
                <a:cs typeface="Arial" panose="020B0604020202020204" pitchFamily="34" charset="0"/>
              </a:rPr>
              <a:t>Je moet eerst de KWZ afbakenen en dan </a:t>
            </a:r>
            <a:r>
              <a:rPr lang="nl-NL" sz="1300" err="1">
                <a:latin typeface="Calibri" panose="020F0502020204030204" pitchFamily="34" charset="0"/>
                <a:ea typeface="Calibri" panose="020F0502020204030204" pitchFamily="34" charset="0"/>
                <a:cs typeface="Arial" panose="020B0604020202020204" pitchFamily="34" charset="0"/>
              </a:rPr>
              <a:t>ifv</a:t>
            </a:r>
            <a:r>
              <a:rPr lang="nl-NL" sz="1300">
                <a:latin typeface="Calibri" panose="020F0502020204030204" pitchFamily="34" charset="0"/>
                <a:ea typeface="Calibri" panose="020F0502020204030204" pitchFamily="34" charset="0"/>
                <a:cs typeface="Arial" panose="020B0604020202020204" pitchFamily="34" charset="0"/>
              </a:rPr>
              <a:t> die afbakening peilbuizen voorzien (zie </a:t>
            </a:r>
            <a:r>
              <a:rPr lang="nl-NL" sz="1300" err="1">
                <a:latin typeface="Calibri" panose="020F0502020204030204" pitchFamily="34" charset="0"/>
                <a:ea typeface="Calibri" panose="020F0502020204030204" pitchFamily="34" charset="0"/>
                <a:cs typeface="Arial" panose="020B0604020202020204" pitchFamily="34" charset="0"/>
              </a:rPr>
              <a:t>CvGP</a:t>
            </a:r>
            <a:r>
              <a:rPr lang="nl-NL" sz="1300">
                <a:latin typeface="Calibri" panose="020F0502020204030204" pitchFamily="34" charset="0"/>
                <a:ea typeface="Calibri" panose="020F0502020204030204" pitchFamily="34" charset="0"/>
                <a:cs typeface="Arial" panose="020B0604020202020204" pitchFamily="34" charset="0"/>
              </a:rPr>
              <a:t>)</a:t>
            </a:r>
          </a:p>
          <a:p>
            <a:pPr lvl="2"/>
            <a:r>
              <a:rPr lang="nl-NL" sz="1300">
                <a:latin typeface="Calibri" panose="020F0502020204030204" pitchFamily="34" charset="0"/>
                <a:ea typeface="Calibri" panose="020F0502020204030204" pitchFamily="34" charset="0"/>
                <a:cs typeface="Arial" panose="020B0604020202020204" pitchFamily="34" charset="0"/>
              </a:rPr>
              <a:t>Gebruik in WW-BZ-OW is alleszins uitgesloten</a:t>
            </a:r>
          </a:p>
          <a:p>
            <a:pPr lvl="2"/>
            <a:r>
              <a:rPr lang="nl-NL" sz="1300" err="1">
                <a:latin typeface="Calibri" panose="020F0502020204030204" pitchFamily="34" charset="0"/>
                <a:ea typeface="Calibri" panose="020F0502020204030204" pitchFamily="34" charset="0"/>
                <a:cs typeface="Arial" panose="020B0604020202020204" pitchFamily="34" charset="0"/>
              </a:rPr>
              <a:t>Ifv</a:t>
            </a:r>
            <a:r>
              <a:rPr lang="nl-NL" sz="1300">
                <a:latin typeface="Calibri" panose="020F0502020204030204" pitchFamily="34" charset="0"/>
                <a:ea typeface="Calibri" panose="020F0502020204030204" pitchFamily="34" charset="0"/>
                <a:cs typeface="Arial" panose="020B0604020202020204" pitchFamily="34" charset="0"/>
              </a:rPr>
              <a:t> de totaalconcentraties evalueer je of het gebruik binnen de KWZ moet beperkt worden tot gebruik in BBG/VP</a:t>
            </a:r>
          </a:p>
          <a:p>
            <a:pPr marL="0" indent="0">
              <a:buNone/>
            </a:pPr>
            <a:r>
              <a:rPr lang="nl-NL" sz="1700" b="1">
                <a:latin typeface="Calibri" panose="020F0502020204030204" pitchFamily="34" charset="0"/>
                <a:ea typeface="Calibri" panose="020F0502020204030204" pitchFamily="34" charset="0"/>
                <a:cs typeface="Arial" panose="020B0604020202020204" pitchFamily="34" charset="0"/>
              </a:rPr>
              <a:t>Doe ik ook een uitloogproef voor PFAS als SAP &gt; bijlage VI of VII? </a:t>
            </a:r>
          </a:p>
          <a:p>
            <a:pPr lvl="1"/>
            <a:r>
              <a:rPr lang="nl-NL" sz="1400">
                <a:latin typeface="Calibri" panose="020F0502020204030204" pitchFamily="34" charset="0"/>
                <a:ea typeface="Calibri" panose="020F0502020204030204" pitchFamily="34" charset="0"/>
                <a:cs typeface="Arial" panose="020B0604020202020204" pitchFamily="34" charset="0"/>
              </a:rPr>
              <a:t>Zinvol, omdat het THK cumulatieve voorwaarden oplegt voor gebruik binnen KWZ: je moet evenzeer zeker zijn dat PFAS geen uitloogrisico vormt.</a:t>
            </a:r>
          </a:p>
          <a:p>
            <a:pPr lvl="1"/>
            <a:r>
              <a:rPr lang="nl-NL" sz="1400">
                <a:latin typeface="Calibri" panose="020F0502020204030204" pitchFamily="34" charset="0"/>
                <a:ea typeface="Calibri" panose="020F0502020204030204" pitchFamily="34" charset="0"/>
                <a:cs typeface="Arial" panose="020B0604020202020204" pitchFamily="34" charset="0"/>
              </a:rPr>
              <a:t>Let op: enkel indien [PFAS]b ≤  80% TWSN ! Zodra die drempel is overschreden, is gebruik niet meer toegestaan als bodem binnen de KWZ </a:t>
            </a:r>
            <a:r>
              <a:rPr lang="nl-NL" sz="1100">
                <a:latin typeface="Calibri" panose="020F0502020204030204" pitchFamily="34" charset="0"/>
                <a:ea typeface="Calibri" panose="020F0502020204030204" pitchFamily="34" charset="0"/>
                <a:cs typeface="Arial" panose="020B0604020202020204" pitchFamily="34" charset="0"/>
              </a:rPr>
              <a:t>(wel als BBG/VP, zie volgende vraag)</a:t>
            </a:r>
            <a:endParaRPr lang="nl-NL" sz="1300">
              <a:latin typeface="Calibri" panose="020F0502020204030204" pitchFamily="34" charset="0"/>
              <a:ea typeface="Calibri" panose="020F0502020204030204" pitchFamily="34" charset="0"/>
              <a:cs typeface="Arial" panose="020B0604020202020204" pitchFamily="34" charset="0"/>
            </a:endParaRPr>
          </a:p>
          <a:p>
            <a:pPr marL="0" indent="0">
              <a:buNone/>
            </a:pPr>
            <a:r>
              <a:rPr lang="nl-NL" sz="1700" b="1">
                <a:latin typeface="Calibri" panose="020F0502020204030204" pitchFamily="34" charset="0"/>
                <a:ea typeface="Calibri" panose="020F0502020204030204" pitchFamily="34" charset="0"/>
                <a:cs typeface="Arial" panose="020B0604020202020204" pitchFamily="34" charset="0"/>
              </a:rPr>
              <a:t>Doe ik ook een uitloogproef voor PFAS als [PFAS]b &gt; 80% TWSN?</a:t>
            </a:r>
          </a:p>
          <a:p>
            <a:pPr lvl="1">
              <a:lnSpc>
                <a:spcPct val="100000"/>
              </a:lnSpc>
            </a:pPr>
            <a:r>
              <a:rPr lang="nl-NL" sz="1400">
                <a:latin typeface="Calibri" panose="020F0502020204030204" pitchFamily="34" charset="0"/>
                <a:ea typeface="Calibri" panose="020F0502020204030204" pitchFamily="34" charset="0"/>
                <a:cs typeface="Arial" panose="020B0604020202020204" pitchFamily="34" charset="0"/>
              </a:rPr>
              <a:t>Voor partijen met 80% TWSN &lt; [PFAS]b ≤  max TWSN, kan de uitloogproef op PFAS hoogstens uitsluitsel geven voor gebruik in BBG/VP</a:t>
            </a:r>
          </a:p>
          <a:p>
            <a:pPr marL="0" indent="0">
              <a:lnSpc>
                <a:spcPct val="100000"/>
              </a:lnSpc>
              <a:buNone/>
            </a:pPr>
            <a:r>
              <a:rPr lang="nl-NL" sz="1700" b="1">
                <a:latin typeface="Calibri" panose="020F0502020204030204" pitchFamily="34" charset="0"/>
                <a:ea typeface="Calibri" panose="020F0502020204030204" pitchFamily="34" charset="0"/>
                <a:cs typeface="Arial" panose="020B0604020202020204" pitchFamily="34" charset="0"/>
              </a:rPr>
              <a:t>Doe ik ook een uitloogproef voor PFAS als [PFAS]b &gt; max TWSN?</a:t>
            </a:r>
          </a:p>
          <a:p>
            <a:pPr lvl="1">
              <a:lnSpc>
                <a:spcPct val="100000"/>
              </a:lnSpc>
            </a:pPr>
            <a:r>
              <a:rPr lang="nl-NL" sz="1400">
                <a:latin typeface="Calibri" panose="020F0502020204030204" pitchFamily="34" charset="0"/>
                <a:ea typeface="Calibri" panose="020F0502020204030204" pitchFamily="34" charset="0"/>
                <a:cs typeface="Arial" panose="020B0604020202020204" pitchFamily="34" charset="0"/>
              </a:rPr>
              <a:t>Neen, alle gebruik is al uitgesloten</a:t>
            </a:r>
            <a:endParaRPr lang="nl-BE"/>
          </a:p>
        </p:txBody>
      </p:sp>
      <p:sp>
        <p:nvSpPr>
          <p:cNvPr id="3" name="Tijdelijke aanduiding voor dianummer 2">
            <a:extLst>
              <a:ext uri="{FF2B5EF4-FFF2-40B4-BE49-F238E27FC236}">
                <a16:creationId xmlns:a16="http://schemas.microsoft.com/office/drawing/2014/main" id="{B93B3704-23C7-6222-2B28-7BB6B4B3035D}"/>
              </a:ext>
            </a:extLst>
          </p:cNvPr>
          <p:cNvSpPr>
            <a:spLocks noGrp="1"/>
          </p:cNvSpPr>
          <p:nvPr>
            <p:ph type="sldNum" sz="quarter" idx="12"/>
          </p:nvPr>
        </p:nvSpPr>
        <p:spPr/>
        <p:txBody>
          <a:bodyPr/>
          <a:lstStyle/>
          <a:p>
            <a:fld id="{7A911662-BE22-413A-B62E-4D058A8DD1B4}" type="slidenum">
              <a:rPr lang="nl-BE" smtClean="0"/>
              <a:t>12</a:t>
            </a:fld>
            <a:endParaRPr lang="nl-BE"/>
          </a:p>
        </p:txBody>
      </p:sp>
    </p:spTree>
    <p:extLst>
      <p:ext uri="{BB962C8B-B14F-4D97-AF65-F5344CB8AC3E}">
        <p14:creationId xmlns:p14="http://schemas.microsoft.com/office/powerpoint/2010/main" val="19179895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9" end="9"/>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4">
                                            <p:txEl>
                                              <p:pRg st="10" end="10"/>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4">
                                            <p:txEl>
                                              <p:pRg st="11" end="11"/>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4">
                                            <p:txEl>
                                              <p:pRg st="12" end="12"/>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4">
                                            <p:txEl>
                                              <p:pRg st="14" end="14"/>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4">
                                            <p:txEl>
                                              <p:pRg st="15" end="1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4">
                                            <p:txEl>
                                              <p:pRg st="17" end="1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4">
                                            <p:txEl>
                                              <p:pRg st="19" end="1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4">
            <a:extLst>
              <a:ext uri="{FF2B5EF4-FFF2-40B4-BE49-F238E27FC236}">
                <a16:creationId xmlns:a16="http://schemas.microsoft.com/office/drawing/2014/main" id="{37FA4041-692E-1760-092C-C37ED9180DB2}"/>
              </a:ext>
            </a:extLst>
          </p:cNvPr>
          <p:cNvSpPr>
            <a:spLocks noGrp="1"/>
          </p:cNvSpPr>
          <p:nvPr>
            <p:ph type="title"/>
          </p:nvPr>
        </p:nvSpPr>
        <p:spPr/>
        <p:txBody>
          <a:bodyPr/>
          <a:lstStyle/>
          <a:p>
            <a:r>
              <a:rPr lang="nl-NL" dirty="0"/>
              <a:t>Actualisatie</a:t>
            </a:r>
            <a:endParaRPr lang="nl-BE" dirty="0"/>
          </a:p>
        </p:txBody>
      </p:sp>
      <p:sp>
        <p:nvSpPr>
          <p:cNvPr id="6" name="Tijdelijke aanduiding voor tekst 5">
            <a:extLst>
              <a:ext uri="{FF2B5EF4-FFF2-40B4-BE49-F238E27FC236}">
                <a16:creationId xmlns:a16="http://schemas.microsoft.com/office/drawing/2014/main" id="{C7E7CFE6-AF73-258B-C4E0-380C9F22554D}"/>
              </a:ext>
            </a:extLst>
          </p:cNvPr>
          <p:cNvSpPr>
            <a:spLocks noGrp="1"/>
          </p:cNvSpPr>
          <p:nvPr>
            <p:ph type="body" idx="1"/>
          </p:nvPr>
        </p:nvSpPr>
        <p:spPr>
          <a:xfrm>
            <a:off x="291762" y="4180903"/>
            <a:ext cx="10515600" cy="1500187"/>
          </a:xfrm>
        </p:spPr>
        <p:txBody>
          <a:bodyPr>
            <a:noAutofit/>
          </a:bodyPr>
          <a:lstStyle/>
          <a:p>
            <a:endParaRPr lang="nl-NL" sz="3200" dirty="0"/>
          </a:p>
          <a:p>
            <a:r>
              <a:rPr lang="nl-NL" sz="3200" dirty="0"/>
              <a:t>Welke checks zijn er minimaal </a:t>
            </a:r>
          </a:p>
          <a:p>
            <a:r>
              <a:rPr lang="nl-NL" sz="3200" dirty="0"/>
              <a:t>nodig op THK-</a:t>
            </a:r>
            <a:r>
              <a:rPr lang="nl-NL" sz="3200" dirty="0" err="1"/>
              <a:t>proof</a:t>
            </a:r>
            <a:r>
              <a:rPr lang="nl-NL" sz="3200" dirty="0"/>
              <a:t> te zijn?</a:t>
            </a:r>
            <a:endParaRPr lang="nl-BE" sz="3200" dirty="0"/>
          </a:p>
        </p:txBody>
      </p:sp>
      <p:sp>
        <p:nvSpPr>
          <p:cNvPr id="4" name="Tijdelijke aanduiding voor dianummer 3">
            <a:extLst>
              <a:ext uri="{FF2B5EF4-FFF2-40B4-BE49-F238E27FC236}">
                <a16:creationId xmlns:a16="http://schemas.microsoft.com/office/drawing/2014/main" id="{A6423D61-CE41-171B-E161-5C81986D854E}"/>
              </a:ext>
            </a:extLst>
          </p:cNvPr>
          <p:cNvSpPr>
            <a:spLocks noGrp="1"/>
          </p:cNvSpPr>
          <p:nvPr>
            <p:ph type="sldNum" sz="quarter" idx="12"/>
          </p:nvPr>
        </p:nvSpPr>
        <p:spPr/>
        <p:txBody>
          <a:bodyPr/>
          <a:lstStyle/>
          <a:p>
            <a:fld id="{7A911662-BE22-413A-B62E-4D058A8DD1B4}" type="slidenum">
              <a:rPr lang="nl-BE" smtClean="0"/>
              <a:pPr/>
              <a:t>13</a:t>
            </a:fld>
            <a:endParaRPr lang="nl-BE"/>
          </a:p>
        </p:txBody>
      </p:sp>
    </p:spTree>
    <p:extLst>
      <p:ext uri="{BB962C8B-B14F-4D97-AF65-F5344CB8AC3E}">
        <p14:creationId xmlns:p14="http://schemas.microsoft.com/office/powerpoint/2010/main" val="42879371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4">
            <a:extLst>
              <a:ext uri="{FF2B5EF4-FFF2-40B4-BE49-F238E27FC236}">
                <a16:creationId xmlns:a16="http://schemas.microsoft.com/office/drawing/2014/main" id="{2283ED42-9C82-0C4A-3674-D0385327AFAA}"/>
              </a:ext>
            </a:extLst>
          </p:cNvPr>
          <p:cNvSpPr>
            <a:spLocks noGrp="1"/>
          </p:cNvSpPr>
          <p:nvPr>
            <p:ph type="title"/>
          </p:nvPr>
        </p:nvSpPr>
        <p:spPr/>
        <p:txBody>
          <a:bodyPr/>
          <a:lstStyle/>
          <a:p>
            <a:r>
              <a:rPr lang="nl-NL"/>
              <a:t>Minimale checks – voorstellen sjabloon</a:t>
            </a:r>
            <a:endParaRPr lang="nl-BE"/>
          </a:p>
        </p:txBody>
      </p:sp>
      <p:sp>
        <p:nvSpPr>
          <p:cNvPr id="6" name="Tijdelijke aanduiding voor inhoud 5">
            <a:extLst>
              <a:ext uri="{FF2B5EF4-FFF2-40B4-BE49-F238E27FC236}">
                <a16:creationId xmlns:a16="http://schemas.microsoft.com/office/drawing/2014/main" id="{C06AD5A6-C760-F846-848C-7D060CCB6E33}"/>
              </a:ext>
            </a:extLst>
          </p:cNvPr>
          <p:cNvSpPr>
            <a:spLocks noGrp="1"/>
          </p:cNvSpPr>
          <p:nvPr>
            <p:ph idx="1"/>
          </p:nvPr>
        </p:nvSpPr>
        <p:spPr/>
        <p:txBody>
          <a:bodyPr>
            <a:normAutofit fontScale="92500" lnSpcReduction="20000"/>
          </a:bodyPr>
          <a:lstStyle/>
          <a:p>
            <a:pPr marL="0" lvl="0" indent="0">
              <a:lnSpc>
                <a:spcPct val="107000"/>
              </a:lnSpc>
              <a:buNone/>
            </a:pPr>
            <a:r>
              <a:rPr lang="nl-BE" sz="1400" dirty="0">
                <a:effectLst/>
                <a:ea typeface="Calibri" panose="020F0502020204030204" pitchFamily="34" charset="0"/>
                <a:cs typeface="Calibri" panose="020F0502020204030204" pitchFamily="34" charset="0"/>
              </a:rPr>
              <a:t>De </a:t>
            </a:r>
            <a:r>
              <a:rPr lang="nl-BE" sz="1400" dirty="0" err="1">
                <a:effectLst/>
                <a:ea typeface="Calibri" panose="020F0502020204030204" pitchFamily="34" charset="0"/>
                <a:cs typeface="Calibri" panose="020F0502020204030204" pitchFamily="34" charset="0"/>
              </a:rPr>
              <a:t>eBSD</a:t>
            </a:r>
            <a:r>
              <a:rPr lang="nl-BE" sz="1400" dirty="0">
                <a:effectLst/>
                <a:ea typeface="Calibri" panose="020F0502020204030204" pitchFamily="34" charset="0"/>
                <a:cs typeface="Calibri" panose="020F0502020204030204" pitchFamily="34" charset="0"/>
              </a:rPr>
              <a:t> dient alle regels correct toe te passen:</a:t>
            </a:r>
            <a:endParaRPr lang="nl-BE" sz="1400" dirty="0">
              <a:effectLst/>
              <a:ea typeface="Calibri" panose="020F0502020204030204" pitchFamily="34" charset="0"/>
              <a:cs typeface="Arial" panose="020B0604020202020204" pitchFamily="34" charset="0"/>
            </a:endParaRPr>
          </a:p>
          <a:p>
            <a:pPr marL="400050" indent="-285750">
              <a:lnSpc>
                <a:spcPct val="107000"/>
              </a:lnSpc>
              <a:buFont typeface="Courier New" panose="02070309020205020404" pitchFamily="49" charset="0"/>
              <a:buChar char="o"/>
            </a:pPr>
            <a:r>
              <a:rPr lang="nl-BE" sz="1400" dirty="0">
                <a:effectLst/>
                <a:ea typeface="Calibri" panose="020F0502020204030204" pitchFamily="34" charset="0"/>
                <a:cs typeface="Calibri" panose="020F0502020204030204" pitchFamily="34" charset="0"/>
              </a:rPr>
              <a:t>De juiste </a:t>
            </a:r>
            <a:r>
              <a:rPr lang="nl-BE" sz="1400" b="1" dirty="0">
                <a:effectLst/>
                <a:ea typeface="Calibri" panose="020F0502020204030204" pitchFamily="34" charset="0"/>
                <a:cs typeface="Calibri" panose="020F0502020204030204" pitchFamily="34" charset="0"/>
              </a:rPr>
              <a:t>som</a:t>
            </a:r>
            <a:r>
              <a:rPr lang="nl-BE" sz="1400" dirty="0">
                <a:effectLst/>
                <a:ea typeface="Calibri" panose="020F0502020204030204" pitchFamily="34" charset="0"/>
                <a:cs typeface="Calibri" panose="020F0502020204030204" pitchFamily="34" charset="0"/>
              </a:rPr>
              <a:t> wordt berekend (kwantitatief en indicatief) en getoetst aan de nieuwe WVG en TWSN</a:t>
            </a:r>
            <a:endParaRPr lang="nl-BE" sz="1400" dirty="0">
              <a:effectLst/>
              <a:ea typeface="Calibri" panose="020F0502020204030204" pitchFamily="34" charset="0"/>
              <a:cs typeface="Arial" panose="020B0604020202020204" pitchFamily="34" charset="0"/>
            </a:endParaRPr>
          </a:p>
          <a:p>
            <a:pPr marL="400050" indent="-285750">
              <a:lnSpc>
                <a:spcPct val="107000"/>
              </a:lnSpc>
              <a:buFont typeface="Courier New" panose="02070309020205020404" pitchFamily="49" charset="0"/>
              <a:buChar char="o"/>
            </a:pPr>
            <a:r>
              <a:rPr lang="nl-BE" sz="1400" dirty="0">
                <a:effectLst/>
                <a:ea typeface="Calibri" panose="020F0502020204030204" pitchFamily="34" charset="0"/>
                <a:cs typeface="Calibri" panose="020F0502020204030204" pitchFamily="34" charset="0"/>
              </a:rPr>
              <a:t>De </a:t>
            </a:r>
            <a:r>
              <a:rPr lang="nl-BE" sz="1400" dirty="0" err="1">
                <a:effectLst/>
                <a:ea typeface="Calibri" panose="020F0502020204030204" pitchFamily="34" charset="0"/>
                <a:cs typeface="Calibri" panose="020F0502020204030204" pitchFamily="34" charset="0"/>
              </a:rPr>
              <a:t>eBSD</a:t>
            </a:r>
            <a:r>
              <a:rPr lang="nl-BE" sz="1400" dirty="0">
                <a:effectLst/>
                <a:ea typeface="Calibri" panose="020F0502020204030204" pitchFamily="34" charset="0"/>
                <a:cs typeface="Calibri" panose="020F0502020204030204" pitchFamily="34" charset="0"/>
              </a:rPr>
              <a:t> vermeldt het </a:t>
            </a:r>
            <a:r>
              <a:rPr lang="nl-BE" sz="1400" b="1" dirty="0">
                <a:effectLst/>
                <a:ea typeface="Calibri" panose="020F0502020204030204" pitchFamily="34" charset="0"/>
                <a:cs typeface="Calibri" panose="020F0502020204030204" pitchFamily="34" charset="0"/>
              </a:rPr>
              <a:t>toetsingskader</a:t>
            </a:r>
            <a:r>
              <a:rPr lang="nl-BE" sz="1400" dirty="0">
                <a:effectLst/>
                <a:ea typeface="Calibri" panose="020F0502020204030204" pitchFamily="34" charset="0"/>
                <a:cs typeface="Calibri" panose="020F0502020204030204" pitchFamily="34" charset="0"/>
              </a:rPr>
              <a:t> in het besluit en voegt aangepaste toetsingstabellen toe.</a:t>
            </a:r>
          </a:p>
          <a:p>
            <a:pPr marL="400050" indent="-285750">
              <a:lnSpc>
                <a:spcPct val="107000"/>
              </a:lnSpc>
              <a:buFont typeface="Courier New" panose="02070309020205020404" pitchFamily="49" charset="0"/>
              <a:buChar char="o"/>
            </a:pPr>
            <a:r>
              <a:rPr lang="nl-BE" sz="1400" dirty="0">
                <a:effectLst/>
                <a:ea typeface="Calibri" panose="020F0502020204030204" pitchFamily="34" charset="0"/>
                <a:cs typeface="Calibri" panose="020F0502020204030204" pitchFamily="34" charset="0"/>
              </a:rPr>
              <a:t>De </a:t>
            </a:r>
            <a:r>
              <a:rPr lang="nl-BE" sz="1400" dirty="0" err="1">
                <a:effectLst/>
                <a:ea typeface="Calibri" panose="020F0502020204030204" pitchFamily="34" charset="0"/>
                <a:cs typeface="Calibri" panose="020F0502020204030204" pitchFamily="34" charset="0"/>
              </a:rPr>
              <a:t>eBSD</a:t>
            </a:r>
            <a:r>
              <a:rPr lang="nl-BE" sz="1400" dirty="0">
                <a:effectLst/>
                <a:ea typeface="Calibri" panose="020F0502020204030204" pitchFamily="34" charset="0"/>
                <a:cs typeface="Calibri" panose="020F0502020204030204" pitchFamily="34" charset="0"/>
              </a:rPr>
              <a:t> past de </a:t>
            </a:r>
            <a:r>
              <a:rPr lang="nl-BE" sz="1400" b="1" dirty="0">
                <a:effectLst/>
                <a:ea typeface="Calibri" panose="020F0502020204030204" pitchFamily="34" charset="0"/>
                <a:cs typeface="Calibri" panose="020F0502020204030204" pitchFamily="34" charset="0"/>
              </a:rPr>
              <a:t>Kwaliteitstoets</a:t>
            </a:r>
            <a:r>
              <a:rPr lang="nl-BE" sz="1400" dirty="0">
                <a:effectLst/>
                <a:ea typeface="Calibri" panose="020F0502020204030204" pitchFamily="34" charset="0"/>
                <a:cs typeface="Calibri" panose="020F0502020204030204" pitchFamily="34" charset="0"/>
              </a:rPr>
              <a:t> toe en motiveert op basis waarvan de suffix a/c of d/f werd toegekend. De </a:t>
            </a:r>
            <a:r>
              <a:rPr lang="nl-BE" sz="1400" dirty="0" err="1">
                <a:effectLst/>
                <a:ea typeface="Calibri" panose="020F0502020204030204" pitchFamily="34" charset="0"/>
                <a:cs typeface="Calibri" panose="020F0502020204030204" pitchFamily="34" charset="0"/>
              </a:rPr>
              <a:t>eBSD</a:t>
            </a:r>
            <a:r>
              <a:rPr lang="nl-BE" sz="1400" dirty="0">
                <a:effectLst/>
                <a:ea typeface="Calibri" panose="020F0502020204030204" pitchFamily="34" charset="0"/>
                <a:cs typeface="Calibri" panose="020F0502020204030204" pitchFamily="34" charset="0"/>
              </a:rPr>
              <a:t> vermeldt dat de Kwaliteitstoets is toegepast (</a:t>
            </a:r>
            <a:r>
              <a:rPr lang="nl-BE" sz="1400" dirty="0">
                <a:ea typeface="Calibri" panose="020F0502020204030204" pitchFamily="34" charset="0"/>
                <a:cs typeface="Calibri" panose="020F0502020204030204" pitchFamily="34" charset="0"/>
              </a:rPr>
              <a:t>uitspraak). </a:t>
            </a:r>
            <a:r>
              <a:rPr lang="nl-BE" sz="1400" dirty="0">
                <a:effectLst/>
                <a:ea typeface="Calibri" panose="020F0502020204030204" pitchFamily="34" charset="0"/>
                <a:cs typeface="Calibri" panose="020F0502020204030204" pitchFamily="34" charset="0"/>
              </a:rPr>
              <a:t>Indien de Kwaliteitstoets niet is toepast, benoemt u het ontbreken ervan als een hiaat (suffix b en e).</a:t>
            </a:r>
          </a:p>
          <a:p>
            <a:pPr marL="400050" indent="-285750">
              <a:lnSpc>
                <a:spcPct val="107000"/>
              </a:lnSpc>
              <a:buFont typeface="Courier New" panose="02070309020205020404" pitchFamily="49" charset="0"/>
              <a:buChar char="o"/>
            </a:pPr>
            <a:r>
              <a:rPr lang="nl-BE" sz="1400" dirty="0">
                <a:effectLst/>
                <a:ea typeface="Calibri" panose="020F0502020204030204" pitchFamily="34" charset="0"/>
                <a:cs typeface="Calibri" panose="020F0502020204030204" pitchFamily="34" charset="0"/>
              </a:rPr>
              <a:t>De </a:t>
            </a:r>
            <a:r>
              <a:rPr lang="nl-BE" sz="1400" b="1" dirty="0">
                <a:effectLst/>
                <a:ea typeface="Calibri" panose="020F0502020204030204" pitchFamily="34" charset="0"/>
                <a:cs typeface="Calibri" panose="020F0502020204030204" pitchFamily="34" charset="0"/>
              </a:rPr>
              <a:t>KWZ</a:t>
            </a:r>
            <a:r>
              <a:rPr lang="nl-BE" sz="1400" dirty="0">
                <a:effectLst/>
                <a:ea typeface="Calibri" panose="020F0502020204030204" pitchFamily="34" charset="0"/>
                <a:cs typeface="Calibri" panose="020F0502020204030204" pitchFamily="34" charset="0"/>
              </a:rPr>
              <a:t> wordt correct afgebakend.</a:t>
            </a:r>
            <a:endParaRPr lang="nl-BE" sz="1400" dirty="0">
              <a:effectLst/>
              <a:ea typeface="Calibri" panose="020F0502020204030204" pitchFamily="34" charset="0"/>
              <a:cs typeface="Arial" panose="020B0604020202020204" pitchFamily="34" charset="0"/>
            </a:endParaRPr>
          </a:p>
          <a:p>
            <a:pPr marL="400050" indent="-285750">
              <a:lnSpc>
                <a:spcPct val="107000"/>
              </a:lnSpc>
              <a:buFont typeface="Courier New" panose="02070309020205020404" pitchFamily="49" charset="0"/>
              <a:buChar char="o"/>
            </a:pPr>
            <a:r>
              <a:rPr lang="nl-BE" sz="1400" dirty="0">
                <a:effectLst/>
                <a:ea typeface="Calibri" panose="020F0502020204030204" pitchFamily="34" charset="0"/>
                <a:cs typeface="Calibri" panose="020F0502020204030204" pitchFamily="34" charset="0"/>
              </a:rPr>
              <a:t>De </a:t>
            </a:r>
            <a:r>
              <a:rPr lang="nl-BE" sz="1400" dirty="0" err="1">
                <a:effectLst/>
                <a:ea typeface="Calibri" panose="020F0502020204030204" pitchFamily="34" charset="0"/>
                <a:cs typeface="Calibri" panose="020F0502020204030204" pitchFamily="34" charset="0"/>
              </a:rPr>
              <a:t>eBSD</a:t>
            </a:r>
            <a:r>
              <a:rPr lang="nl-BE" sz="1400" dirty="0">
                <a:effectLst/>
                <a:ea typeface="Calibri" panose="020F0502020204030204" pitchFamily="34" charset="0"/>
                <a:cs typeface="Calibri" panose="020F0502020204030204" pitchFamily="34" charset="0"/>
              </a:rPr>
              <a:t> motiveert de </a:t>
            </a:r>
            <a:r>
              <a:rPr lang="nl-BE" sz="1400" b="1" dirty="0">
                <a:effectLst/>
                <a:ea typeface="Calibri" panose="020F0502020204030204" pitchFamily="34" charset="0"/>
                <a:cs typeface="Calibri" panose="020F0502020204030204" pitchFamily="34" charset="0"/>
              </a:rPr>
              <a:t>afperking</a:t>
            </a:r>
            <a:r>
              <a:rPr lang="nl-BE" sz="1400" dirty="0">
                <a:effectLst/>
                <a:ea typeface="Calibri" panose="020F0502020204030204" pitchFamily="34" charset="0"/>
                <a:cs typeface="Calibri" panose="020F0502020204030204" pitchFamily="34" charset="0"/>
              </a:rPr>
              <a:t> tussen partijen met verschillende gebruiksmogelijkheden </a:t>
            </a:r>
            <a:r>
              <a:rPr lang="nl-BE" sz="1400" b="1" dirty="0">
                <a:effectLst/>
                <a:ea typeface="Calibri" panose="020F0502020204030204" pitchFamily="34" charset="0"/>
                <a:cs typeface="Calibri" panose="020F0502020204030204" pitchFamily="34" charset="0"/>
              </a:rPr>
              <a:t>en/of suffixen</a:t>
            </a:r>
            <a:r>
              <a:rPr lang="nl-BE" sz="1400" dirty="0">
                <a:effectLst/>
                <a:ea typeface="Calibri" panose="020F0502020204030204" pitchFamily="34" charset="0"/>
                <a:cs typeface="Calibri" panose="020F0502020204030204" pitchFamily="34" charset="0"/>
              </a:rPr>
              <a:t>.</a:t>
            </a:r>
            <a:endParaRPr lang="nl-BE" sz="1400" dirty="0">
              <a:effectLst/>
              <a:ea typeface="Calibri" panose="020F0502020204030204" pitchFamily="34" charset="0"/>
              <a:cs typeface="Arial" panose="020B0604020202020204" pitchFamily="34" charset="0"/>
            </a:endParaRPr>
          </a:p>
          <a:p>
            <a:pPr marL="400050" indent="-285750">
              <a:lnSpc>
                <a:spcPct val="107000"/>
              </a:lnSpc>
              <a:spcAft>
                <a:spcPts val="800"/>
              </a:spcAft>
              <a:buFont typeface="Courier New" panose="02070309020205020404" pitchFamily="49" charset="0"/>
              <a:buChar char="o"/>
            </a:pPr>
            <a:r>
              <a:rPr lang="nl-BE" sz="1400" dirty="0">
                <a:effectLst/>
                <a:ea typeface="Calibri" panose="020F0502020204030204" pitchFamily="34" charset="0"/>
                <a:cs typeface="Calibri" panose="020F0502020204030204" pitchFamily="34" charset="0"/>
              </a:rPr>
              <a:t>De </a:t>
            </a:r>
            <a:r>
              <a:rPr lang="nl-BE" sz="1400" dirty="0" err="1">
                <a:effectLst/>
                <a:ea typeface="Calibri" panose="020F0502020204030204" pitchFamily="34" charset="0"/>
                <a:cs typeface="Calibri" panose="020F0502020204030204" pitchFamily="34" charset="0"/>
              </a:rPr>
              <a:t>eBSD</a:t>
            </a:r>
            <a:r>
              <a:rPr lang="nl-BE" sz="1400" dirty="0">
                <a:effectLst/>
                <a:ea typeface="Calibri" panose="020F0502020204030204" pitchFamily="34" charset="0"/>
                <a:cs typeface="Calibri" panose="020F0502020204030204" pitchFamily="34" charset="0"/>
              </a:rPr>
              <a:t> voegt de suffix toe in de </a:t>
            </a:r>
            <a:r>
              <a:rPr lang="nl-BE" sz="1400" b="1" dirty="0">
                <a:effectLst/>
                <a:ea typeface="Calibri" panose="020F0502020204030204" pitchFamily="34" charset="0"/>
                <a:cs typeface="Calibri" panose="020F0502020204030204" pitchFamily="34" charset="0"/>
              </a:rPr>
              <a:t>opmetingstabel</a:t>
            </a:r>
            <a:r>
              <a:rPr lang="nl-BE" sz="1400" dirty="0">
                <a:effectLst/>
                <a:ea typeface="Calibri" panose="020F0502020204030204" pitchFamily="34" charset="0"/>
                <a:cs typeface="Calibri" panose="020F0502020204030204" pitchFamily="34" charset="0"/>
              </a:rPr>
              <a:t> en op het </a:t>
            </a:r>
            <a:r>
              <a:rPr lang="nl-BE" sz="1400" b="1" dirty="0">
                <a:effectLst/>
                <a:ea typeface="Calibri" panose="020F0502020204030204" pitchFamily="34" charset="0"/>
                <a:cs typeface="Calibri" panose="020F0502020204030204" pitchFamily="34" charset="0"/>
              </a:rPr>
              <a:t>zoneringsplan</a:t>
            </a:r>
            <a:r>
              <a:rPr lang="nl-BE" sz="1400" dirty="0">
                <a:effectLst/>
                <a:ea typeface="Calibri" panose="020F0502020204030204" pitchFamily="34" charset="0"/>
                <a:cs typeface="Calibri" panose="020F0502020204030204" pitchFamily="34" charset="0"/>
              </a:rPr>
              <a:t>.</a:t>
            </a:r>
          </a:p>
          <a:p>
            <a:pPr marL="400050" indent="-285750">
              <a:lnSpc>
                <a:spcPct val="107000"/>
              </a:lnSpc>
              <a:spcAft>
                <a:spcPts val="800"/>
              </a:spcAft>
              <a:buFont typeface="Courier New" panose="02070309020205020404" pitchFamily="49" charset="0"/>
              <a:buChar char="o"/>
            </a:pPr>
            <a:r>
              <a:rPr lang="nl-BE" sz="1400" dirty="0">
                <a:effectLst/>
                <a:ea typeface="Calibri" panose="020F0502020204030204" pitchFamily="34" charset="0"/>
                <a:cs typeface="Arial" panose="020B0604020202020204" pitchFamily="34" charset="0"/>
              </a:rPr>
              <a:t>Tip </a:t>
            </a:r>
            <a:r>
              <a:rPr lang="nl-BE" sz="1400" b="1" dirty="0" err="1">
                <a:effectLst/>
                <a:ea typeface="Calibri" panose="020F0502020204030204" pitchFamily="34" charset="0"/>
                <a:cs typeface="Arial" panose="020B0604020202020204" pitchFamily="34" charset="0"/>
              </a:rPr>
              <a:t>eluaat</a:t>
            </a:r>
            <a:r>
              <a:rPr lang="nl-BE" sz="1400" dirty="0">
                <a:effectLst/>
                <a:ea typeface="Calibri" panose="020F0502020204030204" pitchFamily="34" charset="0"/>
                <a:cs typeface="Arial" panose="020B0604020202020204" pitchFamily="34" charset="0"/>
              </a:rPr>
              <a:t>: ontwerp CMA met correcte rapportagegrenzen</a:t>
            </a:r>
          </a:p>
          <a:p>
            <a:endParaRPr lang="nl-BE" sz="1400" dirty="0"/>
          </a:p>
          <a:p>
            <a:endParaRPr lang="nl-BE" sz="1400" dirty="0">
              <a:highlight>
                <a:srgbClr val="FFFF00"/>
              </a:highlight>
            </a:endParaRPr>
          </a:p>
          <a:p>
            <a:pPr marL="0" indent="0">
              <a:buNone/>
            </a:pPr>
            <a:r>
              <a:rPr lang="nl-NL" sz="1800" dirty="0">
                <a:solidFill>
                  <a:srgbClr val="0070C0"/>
                </a:solidFill>
                <a:latin typeface="Calibri" panose="020F0502020204030204" pitchFamily="34" charset="0"/>
                <a:ea typeface="Calibri" panose="020F0502020204030204" pitchFamily="34" charset="0"/>
                <a:cs typeface="Arial" panose="020B0604020202020204" pitchFamily="34" charset="0"/>
              </a:rPr>
              <a:t>Belangrijk: </a:t>
            </a:r>
          </a:p>
          <a:p>
            <a:r>
              <a:rPr lang="nl-NL" sz="1800" dirty="0">
                <a:solidFill>
                  <a:srgbClr val="0070C0"/>
                </a:solidFill>
                <a:latin typeface="Calibri" panose="020F0502020204030204" pitchFamily="34" charset="0"/>
                <a:ea typeface="Calibri" panose="020F0502020204030204" pitchFamily="34" charset="0"/>
                <a:cs typeface="Arial" panose="020B0604020202020204" pitchFamily="34" charset="0"/>
              </a:rPr>
              <a:t>Door de toekenning van een suffix bevat het geactualiseerd TV een expliciete uitspraak over het al dan niet overschrijden van de RG alsook de WVG én dit voor de volledige massabalans. </a:t>
            </a:r>
          </a:p>
          <a:p>
            <a:r>
              <a:rPr lang="nl-NL" sz="1800" dirty="0">
                <a:solidFill>
                  <a:srgbClr val="0070C0"/>
                </a:solidFill>
                <a:latin typeface="Calibri" panose="020F0502020204030204" pitchFamily="34" charset="0"/>
                <a:ea typeface="Calibri" panose="020F0502020204030204" pitchFamily="34" charset="0"/>
                <a:cs typeface="Arial" panose="020B0604020202020204" pitchFamily="34" charset="0"/>
              </a:rPr>
              <a:t>Indien je van mening bent dat de beschikbare stalen onvoldoende houvast geven voor de volledige massabalans is afperking of bijkomend onderzoek nodig. </a:t>
            </a:r>
          </a:p>
          <a:p>
            <a:pPr marL="0" indent="0">
              <a:buNone/>
            </a:pPr>
            <a:r>
              <a:rPr lang="nl-NL" sz="1800" dirty="0">
                <a:solidFill>
                  <a:srgbClr val="0070C0"/>
                </a:solidFill>
                <a:latin typeface="Calibri" panose="020F0502020204030204" pitchFamily="34" charset="0"/>
                <a:ea typeface="Calibri" panose="020F0502020204030204" pitchFamily="34" charset="0"/>
                <a:cs typeface="Arial" panose="020B0604020202020204" pitchFamily="34" charset="0"/>
              </a:rPr>
              <a:t>   bv. omdat de stalen te ver uit elkaar liggen of omdat er geen PFAS-stalen werden genomen in diepere lagen. </a:t>
            </a:r>
            <a:endParaRPr lang="nl-BE" sz="1800" dirty="0">
              <a:solidFill>
                <a:srgbClr val="0070C0"/>
              </a:solidFill>
              <a:latin typeface="Calibri" panose="020F0502020204030204" pitchFamily="34" charset="0"/>
              <a:ea typeface="Calibri" panose="020F0502020204030204" pitchFamily="34" charset="0"/>
              <a:cs typeface="Arial" panose="020B0604020202020204" pitchFamily="34" charset="0"/>
            </a:endParaRPr>
          </a:p>
        </p:txBody>
      </p:sp>
      <p:sp>
        <p:nvSpPr>
          <p:cNvPr id="4" name="Tijdelijke aanduiding voor dianummer 3">
            <a:extLst>
              <a:ext uri="{FF2B5EF4-FFF2-40B4-BE49-F238E27FC236}">
                <a16:creationId xmlns:a16="http://schemas.microsoft.com/office/drawing/2014/main" id="{824EF015-E6CC-8EE1-3FA7-A72FC562F00F}"/>
              </a:ext>
            </a:extLst>
          </p:cNvPr>
          <p:cNvSpPr>
            <a:spLocks noGrp="1"/>
          </p:cNvSpPr>
          <p:nvPr>
            <p:ph type="sldNum" sz="quarter" idx="12"/>
          </p:nvPr>
        </p:nvSpPr>
        <p:spPr/>
        <p:txBody>
          <a:bodyPr/>
          <a:lstStyle/>
          <a:p>
            <a:fld id="{7A911662-BE22-413A-B62E-4D058A8DD1B4}" type="slidenum">
              <a:rPr lang="nl-BE" smtClean="0"/>
              <a:pPr/>
              <a:t>14</a:t>
            </a:fld>
            <a:endParaRPr lang="nl-BE"/>
          </a:p>
        </p:txBody>
      </p:sp>
    </p:spTree>
    <p:extLst>
      <p:ext uri="{BB962C8B-B14F-4D97-AF65-F5344CB8AC3E}">
        <p14:creationId xmlns:p14="http://schemas.microsoft.com/office/powerpoint/2010/main" val="19767021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07C397B-8814-8D67-2154-0707AB563789}"/>
              </a:ext>
            </a:extLst>
          </p:cNvPr>
          <p:cNvSpPr>
            <a:spLocks noGrp="1"/>
          </p:cNvSpPr>
          <p:nvPr>
            <p:ph type="title"/>
          </p:nvPr>
        </p:nvSpPr>
        <p:spPr/>
        <p:txBody>
          <a:bodyPr/>
          <a:lstStyle/>
          <a:p>
            <a:r>
              <a:rPr lang="nl-NL"/>
              <a:t>Al conform? – Plan van aanpak</a:t>
            </a:r>
            <a:endParaRPr lang="nl-BE"/>
          </a:p>
        </p:txBody>
      </p:sp>
      <p:sp>
        <p:nvSpPr>
          <p:cNvPr id="5" name="Tijdelijke aanduiding voor tekst 4">
            <a:extLst>
              <a:ext uri="{FF2B5EF4-FFF2-40B4-BE49-F238E27FC236}">
                <a16:creationId xmlns:a16="http://schemas.microsoft.com/office/drawing/2014/main" id="{BDA017C6-AFED-6130-5BEE-30EBF38DFDFD}"/>
              </a:ext>
            </a:extLst>
          </p:cNvPr>
          <p:cNvSpPr>
            <a:spLocks noGrp="1"/>
          </p:cNvSpPr>
          <p:nvPr>
            <p:ph type="body" idx="1"/>
          </p:nvPr>
        </p:nvSpPr>
        <p:spPr/>
        <p:txBody>
          <a:bodyPr/>
          <a:lstStyle/>
          <a:p>
            <a:r>
              <a:rPr lang="nl-NL"/>
              <a:t>TV zonder PFAS-stalen</a:t>
            </a:r>
            <a:endParaRPr lang="nl-BE"/>
          </a:p>
        </p:txBody>
      </p:sp>
      <p:sp>
        <p:nvSpPr>
          <p:cNvPr id="3" name="Tijdelijke aanduiding voor inhoud 2">
            <a:extLst>
              <a:ext uri="{FF2B5EF4-FFF2-40B4-BE49-F238E27FC236}">
                <a16:creationId xmlns:a16="http://schemas.microsoft.com/office/drawing/2014/main" id="{8A570905-2056-2F7B-0B13-88152118AEA7}"/>
              </a:ext>
            </a:extLst>
          </p:cNvPr>
          <p:cNvSpPr>
            <a:spLocks noGrp="1"/>
          </p:cNvSpPr>
          <p:nvPr>
            <p:ph sz="half" idx="2"/>
          </p:nvPr>
        </p:nvSpPr>
        <p:spPr>
          <a:xfrm>
            <a:off x="839789" y="2174033"/>
            <a:ext cx="5157787" cy="1072087"/>
          </a:xfrm>
        </p:spPr>
        <p:txBody>
          <a:bodyPr>
            <a:normAutofit fontScale="85000" lnSpcReduction="10000"/>
          </a:bodyPr>
          <a:lstStyle/>
          <a:p>
            <a:r>
              <a:rPr lang="nl-NL"/>
              <a:t>Altijd stalen nemen</a:t>
            </a:r>
          </a:p>
        </p:txBody>
      </p:sp>
      <p:sp>
        <p:nvSpPr>
          <p:cNvPr id="6" name="Tijdelijke aanduiding voor tekst 5">
            <a:extLst>
              <a:ext uri="{FF2B5EF4-FFF2-40B4-BE49-F238E27FC236}">
                <a16:creationId xmlns:a16="http://schemas.microsoft.com/office/drawing/2014/main" id="{6EE41AB8-10CB-DBF7-CFED-97373F962967}"/>
              </a:ext>
            </a:extLst>
          </p:cNvPr>
          <p:cNvSpPr>
            <a:spLocks noGrp="1"/>
          </p:cNvSpPr>
          <p:nvPr>
            <p:ph type="body" sz="quarter" idx="3"/>
          </p:nvPr>
        </p:nvSpPr>
        <p:spPr>
          <a:xfrm>
            <a:off x="6647689" y="1434728"/>
            <a:ext cx="5183188" cy="492870"/>
          </a:xfrm>
        </p:spPr>
        <p:txBody>
          <a:bodyPr/>
          <a:lstStyle/>
          <a:p>
            <a:r>
              <a:rPr lang="nl-NL"/>
              <a:t>TV met PFAS-stalen</a:t>
            </a:r>
            <a:endParaRPr lang="nl-BE"/>
          </a:p>
        </p:txBody>
      </p:sp>
      <p:sp>
        <p:nvSpPr>
          <p:cNvPr id="7" name="Tijdelijke aanduiding voor inhoud 6">
            <a:extLst>
              <a:ext uri="{FF2B5EF4-FFF2-40B4-BE49-F238E27FC236}">
                <a16:creationId xmlns:a16="http://schemas.microsoft.com/office/drawing/2014/main" id="{F6514FF3-4EA7-DEF1-6028-62DD4BBB54F3}"/>
              </a:ext>
            </a:extLst>
          </p:cNvPr>
          <p:cNvSpPr>
            <a:spLocks noGrp="1"/>
          </p:cNvSpPr>
          <p:nvPr>
            <p:ph sz="quarter" idx="4"/>
          </p:nvPr>
        </p:nvSpPr>
        <p:spPr>
          <a:xfrm>
            <a:off x="6647689" y="2156385"/>
            <a:ext cx="5183188" cy="4015630"/>
          </a:xfrm>
        </p:spPr>
        <p:txBody>
          <a:bodyPr>
            <a:normAutofit fontScale="85000" lnSpcReduction="10000"/>
          </a:bodyPr>
          <a:lstStyle/>
          <a:p>
            <a:r>
              <a:rPr lang="nl-NL" dirty="0"/>
              <a:t>Bereken de nieuwe som</a:t>
            </a:r>
          </a:p>
          <a:p>
            <a:r>
              <a:rPr lang="nl-NL" dirty="0"/>
              <a:t>Toets aan de nieuwe WVG/BSN</a:t>
            </a:r>
          </a:p>
          <a:p>
            <a:pPr lvl="1"/>
            <a:r>
              <a:rPr lang="nl-NL" dirty="0"/>
              <a:t> Check de x</a:t>
            </a:r>
          </a:p>
          <a:p>
            <a:pPr lvl="1"/>
            <a:r>
              <a:rPr lang="nl-NL" dirty="0"/>
              <a:t> Check de y </a:t>
            </a:r>
          </a:p>
          <a:p>
            <a:pPr lvl="2"/>
            <a:r>
              <a:rPr lang="nl-NL" dirty="0"/>
              <a:t>Noodzaak voor uitloogproeven</a:t>
            </a:r>
          </a:p>
          <a:p>
            <a:pPr lvl="2"/>
            <a:r>
              <a:rPr lang="nl-NL" dirty="0"/>
              <a:t>Mogelijk aan te vullen met peilbuizen</a:t>
            </a:r>
          </a:p>
          <a:p>
            <a:pPr lvl="2"/>
            <a:r>
              <a:rPr lang="nl-NL" dirty="0"/>
              <a:t>KWZ </a:t>
            </a:r>
            <a:r>
              <a:rPr lang="nl-NL" dirty="0" err="1"/>
              <a:t>herevalueren</a:t>
            </a:r>
            <a:r>
              <a:rPr lang="nl-NL" dirty="0"/>
              <a:t> en bevestigen in actualisatie</a:t>
            </a:r>
          </a:p>
          <a:p>
            <a:pPr lvl="1"/>
            <a:r>
              <a:rPr lang="nl-NL" dirty="0"/>
              <a:t>Check de </a:t>
            </a:r>
            <a:r>
              <a:rPr lang="nl-NL" dirty="0" err="1"/>
              <a:t>z</a:t>
            </a:r>
            <a:r>
              <a:rPr lang="nl-NL" dirty="0"/>
              <a:t> (vroeger xy0/xy9)</a:t>
            </a:r>
          </a:p>
          <a:p>
            <a:pPr lvl="1"/>
            <a:r>
              <a:rPr lang="nl-NL" dirty="0"/>
              <a:t>Toetsingstabellen verplicht</a:t>
            </a:r>
          </a:p>
          <a:p>
            <a:r>
              <a:rPr lang="nl-NL" dirty="0"/>
              <a:t>Schrijf een samenvattend besluit</a:t>
            </a:r>
          </a:p>
          <a:p>
            <a:pPr lvl="1"/>
            <a:r>
              <a:rPr lang="nl-NL" dirty="0"/>
              <a:t>Voor X – Y – Z – suffix</a:t>
            </a:r>
          </a:p>
          <a:p>
            <a:pPr lvl="1"/>
            <a:r>
              <a:rPr lang="nl-NL" dirty="0"/>
              <a:t>Motiveer de afbakening</a:t>
            </a:r>
          </a:p>
          <a:p>
            <a:pPr lvl="2"/>
            <a:r>
              <a:rPr lang="nl-NL" sz="1800" dirty="0">
                <a:latin typeface="Calibri" panose="020F0502020204030204" pitchFamily="34" charset="0"/>
                <a:ea typeface="Calibri" panose="020F0502020204030204" pitchFamily="34" charset="0"/>
                <a:cs typeface="Arial" panose="020B0604020202020204" pitchFamily="34" charset="0"/>
              </a:rPr>
              <a:t>voor de VOLLEDIGE partij (horizontaal en verticaal)</a:t>
            </a:r>
          </a:p>
          <a:p>
            <a:pPr lvl="2"/>
            <a:r>
              <a:rPr lang="nl-NL" sz="1800" dirty="0">
                <a:latin typeface="Calibri" panose="020F0502020204030204" pitchFamily="34" charset="0"/>
                <a:ea typeface="Calibri" panose="020F0502020204030204" pitchFamily="34" charset="0"/>
                <a:cs typeface="Arial" panose="020B0604020202020204" pitchFamily="34" charset="0"/>
              </a:rPr>
              <a:t>Afperkende stalen mogelijk vereist: uitvoeren of hiaat benoemen</a:t>
            </a:r>
            <a:endParaRPr lang="nl-NL" dirty="0"/>
          </a:p>
          <a:p>
            <a:r>
              <a:rPr lang="nl-NL" dirty="0"/>
              <a:t>Aangepaste OT/ZP</a:t>
            </a:r>
          </a:p>
          <a:p>
            <a:endParaRPr lang="nl-BE" dirty="0"/>
          </a:p>
        </p:txBody>
      </p:sp>
      <p:sp>
        <p:nvSpPr>
          <p:cNvPr id="4" name="Tijdelijke aanduiding voor dianummer 3">
            <a:extLst>
              <a:ext uri="{FF2B5EF4-FFF2-40B4-BE49-F238E27FC236}">
                <a16:creationId xmlns:a16="http://schemas.microsoft.com/office/drawing/2014/main" id="{99D99B97-1341-DDE5-1789-8E88EF111A96}"/>
              </a:ext>
            </a:extLst>
          </p:cNvPr>
          <p:cNvSpPr>
            <a:spLocks noGrp="1"/>
          </p:cNvSpPr>
          <p:nvPr>
            <p:ph type="sldNum" sz="quarter" idx="12"/>
          </p:nvPr>
        </p:nvSpPr>
        <p:spPr/>
        <p:txBody>
          <a:bodyPr/>
          <a:lstStyle/>
          <a:p>
            <a:fld id="{7A911662-BE22-413A-B62E-4D058A8DD1B4}" type="slidenum">
              <a:rPr lang="nl-BE" smtClean="0"/>
              <a:pPr/>
              <a:t>15</a:t>
            </a:fld>
            <a:endParaRPr lang="nl-BE"/>
          </a:p>
        </p:txBody>
      </p:sp>
      <p:sp>
        <p:nvSpPr>
          <p:cNvPr id="8" name="Tijdelijke aanduiding voor inhoud 2">
            <a:extLst>
              <a:ext uri="{FF2B5EF4-FFF2-40B4-BE49-F238E27FC236}">
                <a16:creationId xmlns:a16="http://schemas.microsoft.com/office/drawing/2014/main" id="{845A232E-844D-9D31-F045-027F0F07738D}"/>
              </a:ext>
            </a:extLst>
          </p:cNvPr>
          <p:cNvSpPr txBox="1">
            <a:spLocks/>
          </p:cNvSpPr>
          <p:nvPr/>
        </p:nvSpPr>
        <p:spPr>
          <a:xfrm>
            <a:off x="1213613" y="3728890"/>
            <a:ext cx="4330699" cy="1693451"/>
          </a:xfrm>
          <a:prstGeom prst="rect">
            <a:avLst/>
          </a:prstGeom>
          <a:ln w="28575">
            <a:solidFill>
              <a:srgbClr val="0070C0"/>
            </a:solidFill>
          </a:ln>
        </p:spPr>
        <p:txBody>
          <a:bodyPr vert="horz" lIns="91440" tIns="45720" rIns="91440" bIns="45720" rtlCol="0">
            <a:normAutofit fontScale="92500" lnSpcReduction="20000"/>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Wingdings" panose="05000000000000000000" pitchFamily="2" charset="2"/>
              <a:buChar char="Ø"/>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lvl="0" indent="0">
              <a:lnSpc>
                <a:spcPct val="107000"/>
              </a:lnSpc>
              <a:spcAft>
                <a:spcPts val="800"/>
              </a:spcAft>
              <a:buNone/>
            </a:pPr>
            <a:r>
              <a:rPr lang="nl-NL" sz="18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In beide gevallen kijkt u ook na of:</a:t>
            </a:r>
          </a:p>
          <a:p>
            <a:pPr>
              <a:lnSpc>
                <a:spcPct val="107000"/>
              </a:lnSpc>
              <a:spcAft>
                <a:spcPts val="800"/>
              </a:spcAft>
            </a:pPr>
            <a:r>
              <a:rPr lang="nl-NL" sz="18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de werf zich intussen bevindt in een no-</a:t>
            </a:r>
            <a:r>
              <a:rPr lang="nl-NL" sz="1800" dirty="0" err="1">
                <a:solidFill>
                  <a:srgbClr val="0070C0"/>
                </a:solidFill>
                <a:effectLst/>
                <a:latin typeface="Calibri" panose="020F0502020204030204" pitchFamily="34" charset="0"/>
                <a:ea typeface="Calibri" panose="020F0502020204030204" pitchFamily="34" charset="0"/>
                <a:cs typeface="Arial" panose="020B0604020202020204" pitchFamily="34" charset="0"/>
              </a:rPr>
              <a:t>regretzone</a:t>
            </a:r>
            <a:r>
              <a:rPr lang="nl-NL" sz="18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 of onderwerp is van het Sitebesluit 3M</a:t>
            </a:r>
          </a:p>
          <a:p>
            <a:pPr>
              <a:lnSpc>
                <a:spcPct val="107000"/>
              </a:lnSpc>
              <a:spcAft>
                <a:spcPts val="800"/>
              </a:spcAft>
            </a:pPr>
            <a:r>
              <a:rPr lang="nl-NL" sz="1800" dirty="0">
                <a:solidFill>
                  <a:srgbClr val="0070C0"/>
                </a:solidFill>
                <a:latin typeface="Calibri" panose="020F0502020204030204" pitchFamily="34" charset="0"/>
                <a:ea typeface="Calibri" panose="020F0502020204030204" pitchFamily="34" charset="0"/>
                <a:cs typeface="Arial" panose="020B0604020202020204" pitchFamily="34" charset="0"/>
              </a:rPr>
              <a:t>Er uitgravingen zijn </a:t>
            </a:r>
            <a:r>
              <a:rPr lang="nl-NL" sz="1800" dirty="0" err="1">
                <a:solidFill>
                  <a:srgbClr val="0070C0"/>
                </a:solidFill>
                <a:latin typeface="Calibri" panose="020F0502020204030204" pitchFamily="34" charset="0"/>
                <a:ea typeface="Calibri" panose="020F0502020204030204" pitchFamily="34" charset="0"/>
                <a:cs typeface="Arial" panose="020B0604020202020204" pitchFamily="34" charset="0"/>
              </a:rPr>
              <a:t>thv</a:t>
            </a:r>
            <a:r>
              <a:rPr lang="nl-NL" sz="1800" dirty="0">
                <a:solidFill>
                  <a:srgbClr val="0070C0"/>
                </a:solidFill>
                <a:latin typeface="Calibri" panose="020F0502020204030204" pitchFamily="34" charset="0"/>
                <a:ea typeface="Calibri" panose="020F0502020204030204" pitchFamily="34" charset="0"/>
                <a:cs typeface="Arial" panose="020B0604020202020204" pitchFamily="34" charset="0"/>
              </a:rPr>
              <a:t> grondwaterniveau </a:t>
            </a:r>
            <a:endParaRPr lang="nl-BE" sz="1800" dirty="0">
              <a:solidFill>
                <a:srgbClr val="0070C0"/>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6699828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0D8F40F-9566-5DA5-F16B-FF0AB59D8AFA}"/>
              </a:ext>
            </a:extLst>
          </p:cNvPr>
          <p:cNvSpPr>
            <a:spLocks noGrp="1"/>
          </p:cNvSpPr>
          <p:nvPr>
            <p:ph type="title"/>
          </p:nvPr>
        </p:nvSpPr>
        <p:spPr/>
        <p:txBody>
          <a:bodyPr/>
          <a:lstStyle/>
          <a:p>
            <a:r>
              <a:rPr lang="nl-NL"/>
              <a:t>Lopende werf – wat nu</a:t>
            </a:r>
            <a:endParaRPr lang="nl-BE"/>
          </a:p>
        </p:txBody>
      </p:sp>
      <p:sp>
        <p:nvSpPr>
          <p:cNvPr id="3" name="Tijdelijke aanduiding voor tekst 2">
            <a:extLst>
              <a:ext uri="{FF2B5EF4-FFF2-40B4-BE49-F238E27FC236}">
                <a16:creationId xmlns:a16="http://schemas.microsoft.com/office/drawing/2014/main" id="{6A65922B-1C41-6BE7-0F5C-D24B59F554A7}"/>
              </a:ext>
            </a:extLst>
          </p:cNvPr>
          <p:cNvSpPr>
            <a:spLocks noGrp="1"/>
          </p:cNvSpPr>
          <p:nvPr>
            <p:ph type="body" idx="1"/>
          </p:nvPr>
        </p:nvSpPr>
        <p:spPr/>
        <p:txBody>
          <a:bodyPr/>
          <a:lstStyle/>
          <a:p>
            <a:r>
              <a:rPr lang="nl-NL" dirty="0"/>
              <a:t>Deel uitgevoerd voor in voege </a:t>
            </a:r>
            <a:r>
              <a:rPr lang="nl-NL" dirty="0" err="1"/>
              <a:t>treding</a:t>
            </a:r>
            <a:endParaRPr lang="nl-BE" dirty="0"/>
          </a:p>
        </p:txBody>
      </p:sp>
      <p:sp>
        <p:nvSpPr>
          <p:cNvPr id="4" name="Tijdelijke aanduiding voor inhoud 3">
            <a:extLst>
              <a:ext uri="{FF2B5EF4-FFF2-40B4-BE49-F238E27FC236}">
                <a16:creationId xmlns:a16="http://schemas.microsoft.com/office/drawing/2014/main" id="{5DF93C4A-9F0F-7353-363E-52F62CC67604}"/>
              </a:ext>
            </a:extLst>
          </p:cNvPr>
          <p:cNvSpPr>
            <a:spLocks noGrp="1"/>
          </p:cNvSpPr>
          <p:nvPr>
            <p:ph sz="half" idx="2"/>
          </p:nvPr>
        </p:nvSpPr>
        <p:spPr>
          <a:xfrm>
            <a:off x="839789" y="2174033"/>
            <a:ext cx="5157787" cy="959820"/>
          </a:xfrm>
        </p:spPr>
        <p:txBody>
          <a:bodyPr/>
          <a:lstStyle/>
          <a:p>
            <a:pPr marL="0" indent="0">
              <a:buNone/>
            </a:pPr>
            <a:r>
              <a:rPr lang="nl-NL"/>
              <a:t>Uitvoerder van de werken moet zijn eindverklaringen overmaken</a:t>
            </a:r>
            <a:endParaRPr lang="nl-BE"/>
          </a:p>
        </p:txBody>
      </p:sp>
      <p:sp>
        <p:nvSpPr>
          <p:cNvPr id="5" name="Tijdelijke aanduiding voor tekst 4">
            <a:extLst>
              <a:ext uri="{FF2B5EF4-FFF2-40B4-BE49-F238E27FC236}">
                <a16:creationId xmlns:a16="http://schemas.microsoft.com/office/drawing/2014/main" id="{584C8719-56F5-D8D7-F9A8-4B457DAB9588}"/>
              </a:ext>
            </a:extLst>
          </p:cNvPr>
          <p:cNvSpPr>
            <a:spLocks noGrp="1"/>
          </p:cNvSpPr>
          <p:nvPr>
            <p:ph type="body" sz="quarter" idx="3"/>
          </p:nvPr>
        </p:nvSpPr>
        <p:spPr/>
        <p:txBody>
          <a:bodyPr/>
          <a:lstStyle/>
          <a:p>
            <a:r>
              <a:rPr lang="nl-NL"/>
              <a:t>Deel uit te voeren na in voege </a:t>
            </a:r>
            <a:r>
              <a:rPr lang="nl-NL" err="1"/>
              <a:t>treding</a:t>
            </a:r>
            <a:endParaRPr lang="nl-BE"/>
          </a:p>
        </p:txBody>
      </p:sp>
      <p:sp>
        <p:nvSpPr>
          <p:cNvPr id="6" name="Tijdelijke aanduiding voor inhoud 5">
            <a:extLst>
              <a:ext uri="{FF2B5EF4-FFF2-40B4-BE49-F238E27FC236}">
                <a16:creationId xmlns:a16="http://schemas.microsoft.com/office/drawing/2014/main" id="{6C08BE1D-8EB1-B93E-BEF7-9CFD432D1FFE}"/>
              </a:ext>
            </a:extLst>
          </p:cNvPr>
          <p:cNvSpPr>
            <a:spLocks noGrp="1"/>
          </p:cNvSpPr>
          <p:nvPr>
            <p:ph sz="quarter" idx="4"/>
          </p:nvPr>
        </p:nvSpPr>
        <p:spPr>
          <a:xfrm>
            <a:off x="6172201" y="2174033"/>
            <a:ext cx="5183188" cy="959820"/>
          </a:xfrm>
        </p:spPr>
        <p:txBody>
          <a:bodyPr/>
          <a:lstStyle/>
          <a:p>
            <a:pPr marL="0" indent="0">
              <a:buNone/>
            </a:pPr>
            <a:r>
              <a:rPr lang="nl-NL" dirty="0"/>
              <a:t>Grondverzet kan pas verdergezet worden als het TV wordt aangepast aan het THK (en Sitebesluit indien van toepassing)</a:t>
            </a:r>
            <a:endParaRPr lang="nl-BE" dirty="0"/>
          </a:p>
        </p:txBody>
      </p:sp>
      <p:sp>
        <p:nvSpPr>
          <p:cNvPr id="7" name="Tijdelijke aanduiding voor dianummer 6">
            <a:extLst>
              <a:ext uri="{FF2B5EF4-FFF2-40B4-BE49-F238E27FC236}">
                <a16:creationId xmlns:a16="http://schemas.microsoft.com/office/drawing/2014/main" id="{0B5393EF-A75C-0EFD-D1EF-1DE6EFF35F93}"/>
              </a:ext>
            </a:extLst>
          </p:cNvPr>
          <p:cNvSpPr>
            <a:spLocks noGrp="1"/>
          </p:cNvSpPr>
          <p:nvPr>
            <p:ph type="sldNum" sz="quarter" idx="12"/>
          </p:nvPr>
        </p:nvSpPr>
        <p:spPr/>
        <p:txBody>
          <a:bodyPr/>
          <a:lstStyle/>
          <a:p>
            <a:fld id="{7A911662-BE22-413A-B62E-4D058A8DD1B4}" type="slidenum">
              <a:rPr lang="nl-BE" smtClean="0"/>
              <a:t>16</a:t>
            </a:fld>
            <a:endParaRPr lang="nl-BE"/>
          </a:p>
        </p:txBody>
      </p:sp>
      <p:sp>
        <p:nvSpPr>
          <p:cNvPr id="8" name="Tijdelijke aanduiding voor inhoud 3">
            <a:extLst>
              <a:ext uri="{FF2B5EF4-FFF2-40B4-BE49-F238E27FC236}">
                <a16:creationId xmlns:a16="http://schemas.microsoft.com/office/drawing/2014/main" id="{95B1D8C7-E228-6D73-9C04-B4BB2DE3BA60}"/>
              </a:ext>
            </a:extLst>
          </p:cNvPr>
          <p:cNvSpPr txBox="1">
            <a:spLocks/>
          </p:cNvSpPr>
          <p:nvPr/>
        </p:nvSpPr>
        <p:spPr>
          <a:xfrm>
            <a:off x="839788" y="3724148"/>
            <a:ext cx="10590212" cy="2064004"/>
          </a:xfrm>
          <a:prstGeom prst="rect">
            <a:avLst/>
          </a:prstGeom>
        </p:spPr>
        <p:txBody>
          <a:bodyPr vert="horz" lIns="91440" tIns="45720" rIns="91440" bIns="45720" rtlCol="0">
            <a:normAutofit fontScale="92500" lnSpcReduction="10000"/>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Wingdings" panose="05000000000000000000" pitchFamily="2" charset="2"/>
              <a:buChar char="Ø"/>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nl-NL" sz="1800" dirty="0">
                <a:effectLst/>
                <a:latin typeface="Calibri" panose="020F0502020204030204" pitchFamily="34" charset="0"/>
                <a:ea typeface="Calibri" panose="020F0502020204030204" pitchFamily="34" charset="0"/>
                <a:cs typeface="Arial" panose="020B0604020202020204" pitchFamily="34" charset="0"/>
              </a:rPr>
              <a:t>U deelt de opmetingstabel op in een deel:</a:t>
            </a:r>
          </a:p>
          <a:p>
            <a:pPr lvl="1"/>
            <a:r>
              <a:rPr lang="nl-NL" sz="1500" b="1" dirty="0">
                <a:effectLst/>
                <a:latin typeface="Calibri" panose="020F0502020204030204" pitchFamily="34" charset="0"/>
                <a:ea typeface="Calibri" panose="020F0502020204030204" pitchFamily="34" charset="0"/>
                <a:cs typeface="Arial" panose="020B0604020202020204" pitchFamily="34" charset="0"/>
              </a:rPr>
              <a:t>uitgevoerde</a:t>
            </a:r>
            <a:r>
              <a:rPr lang="nl-NL" sz="1500" dirty="0">
                <a:effectLst/>
                <a:latin typeface="Calibri" panose="020F0502020204030204" pitchFamily="34" charset="0"/>
                <a:ea typeface="Calibri" panose="020F0502020204030204" pitchFamily="34" charset="0"/>
                <a:cs typeface="Arial" panose="020B0604020202020204" pitchFamily="34" charset="0"/>
              </a:rPr>
              <a:t> werken: blijven relevant omdat het TV uitspraak moet doen over alle bodemmaterialen</a:t>
            </a:r>
          </a:p>
          <a:p>
            <a:pPr lvl="1"/>
            <a:r>
              <a:rPr lang="nl-NL" sz="1500" b="1" dirty="0">
                <a:effectLst/>
                <a:latin typeface="Calibri" panose="020F0502020204030204" pitchFamily="34" charset="0"/>
                <a:ea typeface="Calibri" panose="020F0502020204030204" pitchFamily="34" charset="0"/>
                <a:cs typeface="Arial" panose="020B0604020202020204" pitchFamily="34" charset="0"/>
              </a:rPr>
              <a:t>gestapelde</a:t>
            </a:r>
            <a:r>
              <a:rPr lang="nl-NL" sz="1500" dirty="0">
                <a:effectLst/>
                <a:latin typeface="Calibri" panose="020F0502020204030204" pitchFamily="34" charset="0"/>
                <a:ea typeface="Calibri" panose="020F0502020204030204" pitchFamily="34" charset="0"/>
                <a:cs typeface="Arial" panose="020B0604020202020204" pitchFamily="34" charset="0"/>
              </a:rPr>
              <a:t> partijen: zullen nog toegepast worden en moeten dus ‘omgezet’ worden. Extra alert zijn voor samenvoegingen, overschrijdingen van de massabalans.</a:t>
            </a:r>
          </a:p>
          <a:p>
            <a:pPr lvl="1"/>
            <a:r>
              <a:rPr lang="nl-NL" sz="1500" b="1" dirty="0">
                <a:effectLst/>
                <a:latin typeface="Calibri" panose="020F0502020204030204" pitchFamily="34" charset="0"/>
                <a:ea typeface="Calibri" panose="020F0502020204030204" pitchFamily="34" charset="0"/>
                <a:cs typeface="Arial" panose="020B0604020202020204" pitchFamily="34" charset="0"/>
              </a:rPr>
              <a:t>nog uit te voeren </a:t>
            </a:r>
            <a:r>
              <a:rPr lang="nl-NL" sz="1500" dirty="0">
                <a:effectLst/>
                <a:latin typeface="Calibri" panose="020F0502020204030204" pitchFamily="34" charset="0"/>
                <a:ea typeface="Calibri" panose="020F0502020204030204" pitchFamily="34" charset="0"/>
                <a:cs typeface="Arial" panose="020B0604020202020204" pitchFamily="34" charset="0"/>
              </a:rPr>
              <a:t>werken</a:t>
            </a:r>
          </a:p>
          <a:p>
            <a:pPr lvl="1"/>
            <a:endParaRPr lang="nl-NL" sz="1500" dirty="0">
              <a:latin typeface="Calibri" panose="020F0502020204030204" pitchFamily="34" charset="0"/>
              <a:ea typeface="Calibri" panose="020F0502020204030204" pitchFamily="34" charset="0"/>
              <a:cs typeface="Arial" panose="020B0604020202020204" pitchFamily="34" charset="0"/>
            </a:endParaRPr>
          </a:p>
          <a:p>
            <a:pPr lvl="1"/>
            <a:r>
              <a:rPr lang="nl-NL" sz="1500" dirty="0">
                <a:effectLst/>
                <a:latin typeface="Calibri" panose="020F0502020204030204" pitchFamily="34" charset="0"/>
                <a:ea typeface="Calibri" panose="020F0502020204030204" pitchFamily="34" charset="0"/>
                <a:cs typeface="Arial" panose="020B0604020202020204" pitchFamily="34" charset="0"/>
              </a:rPr>
              <a:t>Vraag de uitvoerder van de werken op de tussentijdse massabalans </a:t>
            </a:r>
          </a:p>
          <a:p>
            <a:pPr lvl="1"/>
            <a:r>
              <a:rPr lang="nl-NL" sz="1500" dirty="0">
                <a:latin typeface="Calibri" panose="020F0502020204030204" pitchFamily="34" charset="0"/>
                <a:ea typeface="Calibri" panose="020F0502020204030204" pitchFamily="34" charset="0"/>
                <a:cs typeface="Arial" panose="020B0604020202020204" pitchFamily="34" charset="0"/>
              </a:rPr>
              <a:t>Kan ook gefaseerd voor grootschalige projecten</a:t>
            </a:r>
          </a:p>
          <a:p>
            <a:pPr lvl="1"/>
            <a:r>
              <a:rPr lang="nl-NL" sz="1500" dirty="0">
                <a:solidFill>
                  <a:srgbClr val="0070C0"/>
                </a:solidFill>
                <a:latin typeface="Calibri" panose="020F0502020204030204" pitchFamily="34" charset="0"/>
                <a:ea typeface="Calibri" panose="020F0502020204030204" pitchFamily="34" charset="0"/>
                <a:cs typeface="Arial" panose="020B0604020202020204" pitchFamily="34" charset="0"/>
              </a:rPr>
              <a:t>Vertrek van de recentste opmetingstabel in de recentste conformverklaring (raadpleegbaar via de Community)</a:t>
            </a:r>
            <a:endParaRPr lang="nl-BE" dirty="0">
              <a:solidFill>
                <a:srgbClr val="0070C0"/>
              </a:solidFill>
            </a:endParaRPr>
          </a:p>
        </p:txBody>
      </p:sp>
    </p:spTree>
    <p:extLst>
      <p:ext uri="{BB962C8B-B14F-4D97-AF65-F5344CB8AC3E}">
        <p14:creationId xmlns:p14="http://schemas.microsoft.com/office/powerpoint/2010/main" val="38228484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B1BE2BE-29E0-A3E0-6ABE-FD3979454708}"/>
              </a:ext>
            </a:extLst>
          </p:cNvPr>
          <p:cNvSpPr>
            <a:spLocks noGrp="1"/>
          </p:cNvSpPr>
          <p:nvPr>
            <p:ph type="title"/>
          </p:nvPr>
        </p:nvSpPr>
        <p:spPr/>
        <p:txBody>
          <a:bodyPr/>
          <a:lstStyle/>
          <a:p>
            <a:r>
              <a:rPr lang="nl-NL" dirty="0"/>
              <a:t>Actualisatie – ruime context</a:t>
            </a:r>
            <a:endParaRPr lang="nl-BE" dirty="0"/>
          </a:p>
        </p:txBody>
      </p:sp>
      <p:sp>
        <p:nvSpPr>
          <p:cNvPr id="3" name="Tijdelijke aanduiding voor tekst 2">
            <a:extLst>
              <a:ext uri="{FF2B5EF4-FFF2-40B4-BE49-F238E27FC236}">
                <a16:creationId xmlns:a16="http://schemas.microsoft.com/office/drawing/2014/main" id="{A52ECCE9-A7ED-2C44-8D20-3250A399F870}"/>
              </a:ext>
            </a:extLst>
          </p:cNvPr>
          <p:cNvSpPr>
            <a:spLocks noGrp="1"/>
          </p:cNvSpPr>
          <p:nvPr>
            <p:ph type="body" idx="1"/>
          </p:nvPr>
        </p:nvSpPr>
        <p:spPr/>
        <p:txBody>
          <a:bodyPr/>
          <a:lstStyle/>
          <a:p>
            <a:r>
              <a:rPr lang="nl-NL"/>
              <a:t>Inhoudelijke checks - algemeen</a:t>
            </a:r>
            <a:endParaRPr lang="nl-BE"/>
          </a:p>
        </p:txBody>
      </p:sp>
      <p:sp>
        <p:nvSpPr>
          <p:cNvPr id="4" name="Tijdelijke aanduiding voor inhoud 3">
            <a:extLst>
              <a:ext uri="{FF2B5EF4-FFF2-40B4-BE49-F238E27FC236}">
                <a16:creationId xmlns:a16="http://schemas.microsoft.com/office/drawing/2014/main" id="{980DE039-1F96-E0ED-EAB0-CB08F8DF3CB4}"/>
              </a:ext>
            </a:extLst>
          </p:cNvPr>
          <p:cNvSpPr>
            <a:spLocks noGrp="1"/>
          </p:cNvSpPr>
          <p:nvPr>
            <p:ph sz="half" idx="2"/>
          </p:nvPr>
        </p:nvSpPr>
        <p:spPr/>
        <p:txBody>
          <a:bodyPr>
            <a:normAutofit fontScale="92500" lnSpcReduction="10000"/>
          </a:bodyPr>
          <a:lstStyle/>
          <a:p>
            <a:pPr marL="457200" indent="-342900">
              <a:lnSpc>
                <a:spcPct val="107000"/>
              </a:lnSpc>
              <a:spcAft>
                <a:spcPts val="800"/>
              </a:spcAft>
            </a:pPr>
            <a:r>
              <a:rPr lang="nl-NL" sz="1400" dirty="0">
                <a:effectLst/>
                <a:latin typeface="Calibri" panose="020F0502020204030204" pitchFamily="34" charset="0"/>
                <a:ea typeface="Calibri" panose="020F0502020204030204" pitchFamily="34" charset="0"/>
                <a:cs typeface="Arial" panose="020B0604020202020204" pitchFamily="34" charset="0"/>
              </a:rPr>
              <a:t>(gewijzigde) impact van </a:t>
            </a:r>
            <a:r>
              <a:rPr lang="nl-NL" sz="1400" dirty="0" err="1">
                <a:effectLst/>
                <a:latin typeface="Calibri" panose="020F0502020204030204" pitchFamily="34" charset="0"/>
                <a:ea typeface="Calibri" panose="020F0502020204030204" pitchFamily="34" charset="0"/>
                <a:cs typeface="Arial" panose="020B0604020202020204" pitchFamily="34" charset="0"/>
              </a:rPr>
              <a:t>Vlarebo</a:t>
            </a:r>
            <a:r>
              <a:rPr lang="nl-NL" sz="1400" dirty="0">
                <a:effectLst/>
                <a:latin typeface="Calibri" panose="020F0502020204030204" pitchFamily="34" charset="0"/>
                <a:ea typeface="Calibri" panose="020F0502020204030204" pitchFamily="34" charset="0"/>
                <a:cs typeface="Arial" panose="020B0604020202020204" pitchFamily="34" charset="0"/>
              </a:rPr>
              <a:t>-activiteiten op en binnen de invloedssfeer van de afgravingszone</a:t>
            </a:r>
          </a:p>
          <a:p>
            <a:pPr marL="457200" indent="-342900">
              <a:lnSpc>
                <a:spcPct val="107000"/>
              </a:lnSpc>
              <a:spcAft>
                <a:spcPts val="800"/>
              </a:spcAft>
            </a:pPr>
            <a:r>
              <a:rPr lang="nl-NL" sz="1400" dirty="0">
                <a:effectLst/>
                <a:latin typeface="Calibri" panose="020F0502020204030204" pitchFamily="34" charset="0"/>
                <a:ea typeface="Calibri" panose="020F0502020204030204" pitchFamily="34" charset="0"/>
                <a:cs typeface="Arial" panose="020B0604020202020204" pitchFamily="34" charset="0"/>
              </a:rPr>
              <a:t>Informatie aangaande verdachte punten op het terrein (nieuwe informatie beschikbaar? Stalen nog representatief?)</a:t>
            </a:r>
          </a:p>
          <a:p>
            <a:pPr marL="457200" indent="-342900">
              <a:lnSpc>
                <a:spcPct val="107000"/>
              </a:lnSpc>
              <a:spcAft>
                <a:spcPts val="800"/>
              </a:spcAft>
            </a:pPr>
            <a:r>
              <a:rPr lang="nl-NL" sz="1400" dirty="0">
                <a:effectLst/>
                <a:latin typeface="Calibri" panose="020F0502020204030204" pitchFamily="34" charset="0"/>
                <a:ea typeface="Calibri" panose="020F0502020204030204" pitchFamily="34" charset="0"/>
                <a:cs typeface="Arial" panose="020B0604020202020204" pitchFamily="34" charset="0"/>
              </a:rPr>
              <a:t>Kennis van calamiteiten of onregelmatigheden op het terrein</a:t>
            </a:r>
          </a:p>
          <a:p>
            <a:pPr marL="457200" indent="-342900">
              <a:lnSpc>
                <a:spcPct val="107000"/>
              </a:lnSpc>
              <a:spcAft>
                <a:spcPts val="800"/>
              </a:spcAft>
            </a:pPr>
            <a:r>
              <a:rPr lang="nl-NL" sz="1400" dirty="0">
                <a:effectLst/>
                <a:latin typeface="Calibri" panose="020F0502020204030204" pitchFamily="34" charset="0"/>
                <a:ea typeface="Calibri" panose="020F0502020204030204" pitchFamily="34" charset="0"/>
                <a:cs typeface="Arial" panose="020B0604020202020204" pitchFamily="34" charset="0"/>
              </a:rPr>
              <a:t>Wijzigingen van het ontwerp (volumes, locatie boringen, …)</a:t>
            </a:r>
          </a:p>
          <a:p>
            <a:pPr marL="457200" indent="-342900">
              <a:lnSpc>
                <a:spcPct val="107000"/>
              </a:lnSpc>
              <a:spcAft>
                <a:spcPts val="800"/>
              </a:spcAft>
            </a:pPr>
            <a:r>
              <a:rPr lang="nl-NL" sz="1400" dirty="0">
                <a:effectLst/>
                <a:latin typeface="Calibri" panose="020F0502020204030204" pitchFamily="34" charset="0"/>
                <a:ea typeface="Calibri" panose="020F0502020204030204" pitchFamily="34" charset="0"/>
                <a:cs typeface="Arial" panose="020B0604020202020204" pitchFamily="34" charset="0"/>
              </a:rPr>
              <a:t>Impact van reeds uitgevoerde werken (bv. voorbereidende werken, ophogingen, archeologie, …)</a:t>
            </a:r>
          </a:p>
          <a:p>
            <a:pPr marL="457200" indent="-342900">
              <a:lnSpc>
                <a:spcPct val="107000"/>
              </a:lnSpc>
              <a:spcAft>
                <a:spcPts val="800"/>
              </a:spcAft>
            </a:pPr>
            <a:endParaRPr lang="nl-NL" sz="1400" dirty="0">
              <a:effectLst/>
              <a:latin typeface="Calibri" panose="020F0502020204030204" pitchFamily="34" charset="0"/>
              <a:ea typeface="Calibri" panose="020F0502020204030204" pitchFamily="34" charset="0"/>
              <a:cs typeface="Arial" panose="020B0604020202020204" pitchFamily="34" charset="0"/>
            </a:endParaRPr>
          </a:p>
          <a:p>
            <a:pPr marL="457200" indent="-342900">
              <a:lnSpc>
                <a:spcPct val="107000"/>
              </a:lnSpc>
              <a:spcAft>
                <a:spcPts val="800"/>
              </a:spcAft>
            </a:pPr>
            <a:r>
              <a:rPr lang="nl-NL" sz="1400" i="1" dirty="0">
                <a:effectLst/>
                <a:latin typeface="Calibri" panose="020F0502020204030204" pitchFamily="34" charset="0"/>
                <a:ea typeface="Calibri" panose="020F0502020204030204" pitchFamily="34" charset="0"/>
                <a:cs typeface="Arial" panose="020B0604020202020204" pitchFamily="34" charset="0"/>
              </a:rPr>
              <a:t>BRS: staalname maximum 2 jaar oud</a:t>
            </a:r>
          </a:p>
          <a:p>
            <a:pPr marL="457200" indent="-342900">
              <a:lnSpc>
                <a:spcPct val="117000"/>
              </a:lnSpc>
              <a:spcAft>
                <a:spcPts val="800"/>
              </a:spcAft>
            </a:pPr>
            <a:r>
              <a:rPr lang="nl-NL" sz="1400" i="1" dirty="0">
                <a:latin typeface="Calibri" panose="020F0502020204030204" pitchFamily="34" charset="0"/>
                <a:ea typeface="Calibri" panose="020F0502020204030204" pitchFamily="34" charset="0"/>
                <a:cs typeface="Arial" panose="020B0604020202020204" pitchFamily="34" charset="0"/>
              </a:rPr>
              <a:t>Werd er rekening gehouden met alle geplande werken (putten, omgevingsaanleg, wadi, brandweg, </a:t>
            </a:r>
            <a:r>
              <a:rPr lang="nl-NL" sz="1400" i="1" dirty="0" err="1">
                <a:latin typeface="Calibri" panose="020F0502020204030204" pitchFamily="34" charset="0"/>
                <a:ea typeface="Calibri" panose="020F0502020204030204" pitchFamily="34" charset="0"/>
                <a:cs typeface="Arial" panose="020B0604020202020204" pitchFamily="34" charset="0"/>
              </a:rPr>
              <a:t>opbraak</a:t>
            </a:r>
            <a:r>
              <a:rPr lang="nl-NL" sz="1400" i="1" dirty="0">
                <a:latin typeface="Calibri" panose="020F0502020204030204" pitchFamily="34" charset="0"/>
                <a:ea typeface="Calibri" panose="020F0502020204030204" pitchFamily="34" charset="0"/>
                <a:cs typeface="Arial" panose="020B0604020202020204" pitchFamily="34" charset="0"/>
              </a:rPr>
              <a:t> riolering, …)?</a:t>
            </a:r>
          </a:p>
          <a:p>
            <a:endParaRPr lang="nl-BE" dirty="0"/>
          </a:p>
        </p:txBody>
      </p:sp>
      <p:sp>
        <p:nvSpPr>
          <p:cNvPr id="5" name="Tijdelijke aanduiding voor tekst 4">
            <a:extLst>
              <a:ext uri="{FF2B5EF4-FFF2-40B4-BE49-F238E27FC236}">
                <a16:creationId xmlns:a16="http://schemas.microsoft.com/office/drawing/2014/main" id="{49D08AD2-D28F-E5F7-ECB3-947F9788A678}"/>
              </a:ext>
            </a:extLst>
          </p:cNvPr>
          <p:cNvSpPr>
            <a:spLocks noGrp="1"/>
          </p:cNvSpPr>
          <p:nvPr>
            <p:ph type="body" sz="quarter" idx="3"/>
          </p:nvPr>
        </p:nvSpPr>
        <p:spPr/>
        <p:txBody>
          <a:bodyPr/>
          <a:lstStyle/>
          <a:p>
            <a:r>
              <a:rPr lang="nl-NL"/>
              <a:t>CTV vervallen en werken niet gestart?</a:t>
            </a:r>
            <a:endParaRPr lang="nl-BE"/>
          </a:p>
        </p:txBody>
      </p:sp>
      <p:sp>
        <p:nvSpPr>
          <p:cNvPr id="6" name="Tijdelijke aanduiding voor inhoud 5">
            <a:extLst>
              <a:ext uri="{FF2B5EF4-FFF2-40B4-BE49-F238E27FC236}">
                <a16:creationId xmlns:a16="http://schemas.microsoft.com/office/drawing/2014/main" id="{60EF9FC8-E5D7-E6FF-F472-9948F1DF8695}"/>
              </a:ext>
            </a:extLst>
          </p:cNvPr>
          <p:cNvSpPr>
            <a:spLocks noGrp="1"/>
          </p:cNvSpPr>
          <p:nvPr>
            <p:ph sz="quarter" idx="4"/>
          </p:nvPr>
        </p:nvSpPr>
        <p:spPr/>
        <p:txBody>
          <a:bodyPr>
            <a:normAutofit fontScale="92500" lnSpcReduction="10000"/>
          </a:bodyPr>
          <a:lstStyle/>
          <a:p>
            <a:r>
              <a:rPr lang="nl-NL"/>
              <a:t>Altijd terreinbezoek verplicht</a:t>
            </a:r>
          </a:p>
          <a:p>
            <a:r>
              <a:rPr lang="nl-NL"/>
              <a:t>Gestapelde hopen?</a:t>
            </a:r>
          </a:p>
          <a:p>
            <a:pPr lvl="1"/>
            <a:r>
              <a:rPr lang="nl-NL"/>
              <a:t>Volumes?</a:t>
            </a:r>
          </a:p>
          <a:p>
            <a:pPr lvl="1"/>
            <a:r>
              <a:rPr lang="nl-NL"/>
              <a:t>Partij intussen gestapeld?</a:t>
            </a:r>
          </a:p>
          <a:p>
            <a:pPr lvl="2"/>
            <a:r>
              <a:rPr lang="nl-NL"/>
              <a:t>Check voorwaarden (C)TV </a:t>
            </a:r>
          </a:p>
          <a:p>
            <a:pPr lvl="2"/>
            <a:r>
              <a:rPr lang="nl-NL"/>
              <a:t>Visuele controle (asbest – </a:t>
            </a:r>
            <a:r>
              <a:rPr lang="nl-NL" err="1"/>
              <a:t>japanse</a:t>
            </a:r>
            <a:r>
              <a:rPr lang="nl-NL"/>
              <a:t> duizendknoop - …) </a:t>
            </a:r>
            <a:endParaRPr lang="nl-BE"/>
          </a:p>
        </p:txBody>
      </p:sp>
      <p:sp>
        <p:nvSpPr>
          <p:cNvPr id="7" name="Tijdelijke aanduiding voor dianummer 6">
            <a:extLst>
              <a:ext uri="{FF2B5EF4-FFF2-40B4-BE49-F238E27FC236}">
                <a16:creationId xmlns:a16="http://schemas.microsoft.com/office/drawing/2014/main" id="{68408A92-D24B-A217-D40B-C61CAB9D24F8}"/>
              </a:ext>
            </a:extLst>
          </p:cNvPr>
          <p:cNvSpPr>
            <a:spLocks noGrp="1"/>
          </p:cNvSpPr>
          <p:nvPr>
            <p:ph type="sldNum" sz="quarter" idx="12"/>
          </p:nvPr>
        </p:nvSpPr>
        <p:spPr/>
        <p:txBody>
          <a:bodyPr/>
          <a:lstStyle/>
          <a:p>
            <a:fld id="{7A911662-BE22-413A-B62E-4D058A8DD1B4}" type="slidenum">
              <a:rPr lang="nl-BE" smtClean="0"/>
              <a:t>17</a:t>
            </a:fld>
            <a:endParaRPr lang="nl-BE"/>
          </a:p>
        </p:txBody>
      </p:sp>
      <p:sp>
        <p:nvSpPr>
          <p:cNvPr id="8" name="Tijdelijke aanduiding voor inhoud 2">
            <a:extLst>
              <a:ext uri="{FF2B5EF4-FFF2-40B4-BE49-F238E27FC236}">
                <a16:creationId xmlns:a16="http://schemas.microsoft.com/office/drawing/2014/main" id="{A43D93C6-A282-10B1-F9FD-ACB958796EC8}"/>
              </a:ext>
            </a:extLst>
          </p:cNvPr>
          <p:cNvSpPr txBox="1">
            <a:spLocks/>
          </p:cNvSpPr>
          <p:nvPr/>
        </p:nvSpPr>
        <p:spPr>
          <a:xfrm>
            <a:off x="7102349" y="4181848"/>
            <a:ext cx="4330699" cy="1693451"/>
          </a:xfrm>
          <a:prstGeom prst="rect">
            <a:avLst/>
          </a:prstGeom>
          <a:ln w="28575">
            <a:solidFill>
              <a:srgbClr val="0070C0"/>
            </a:solidFill>
          </a:ln>
        </p:spPr>
        <p:txBody>
          <a:bodyPr vert="horz" lIns="91440" tIns="45720" rIns="91440" bIns="45720" rtlCol="0">
            <a:normAutofit fontScale="92500" lnSpcReduction="20000"/>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Wingdings" panose="05000000000000000000" pitchFamily="2" charset="2"/>
              <a:buChar char="Ø"/>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07000"/>
              </a:lnSpc>
              <a:spcAft>
                <a:spcPts val="800"/>
              </a:spcAft>
              <a:buNone/>
            </a:pPr>
            <a:r>
              <a:rPr lang="nl-BE" sz="1800" dirty="0">
                <a:solidFill>
                  <a:srgbClr val="0070C0"/>
                </a:solidFill>
                <a:effectLst/>
                <a:latin typeface="Calibri" panose="020F0502020204030204" pitchFamily="34" charset="0"/>
                <a:ea typeface="Times New Roman" panose="02020603050405020304" pitchFamily="18" charset="0"/>
              </a:rPr>
              <a:t>Een loutere THK-aanpassing geeft geen aanleiding tot verlenging van de geldigheid van de CV.</a:t>
            </a:r>
          </a:p>
          <a:p>
            <a:pPr marL="0" indent="0">
              <a:lnSpc>
                <a:spcPct val="107000"/>
              </a:lnSpc>
              <a:spcAft>
                <a:spcPts val="800"/>
              </a:spcAft>
              <a:buNone/>
            </a:pPr>
            <a:r>
              <a:rPr lang="nl-BE" sz="1800" dirty="0">
                <a:solidFill>
                  <a:srgbClr val="0070C0"/>
                </a:solidFill>
                <a:effectLst/>
                <a:latin typeface="Calibri" panose="020F0502020204030204" pitchFamily="34" charset="0"/>
                <a:ea typeface="Times New Roman" panose="02020603050405020304" pitchFamily="18" charset="0"/>
              </a:rPr>
              <a:t>Indien dat nodig/gewenst is, is een volledige actualisatie nodig. Voor werven die nog moeten starten, is dat zeker aangewezen.</a:t>
            </a:r>
            <a:endParaRPr lang="nl-BE" sz="1800" dirty="0">
              <a:solidFill>
                <a:srgbClr val="0070C0"/>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586874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4">
            <a:extLst>
              <a:ext uri="{FF2B5EF4-FFF2-40B4-BE49-F238E27FC236}">
                <a16:creationId xmlns:a16="http://schemas.microsoft.com/office/drawing/2014/main" id="{3F052C28-4054-64D6-3B30-0F35EA5D254E}"/>
              </a:ext>
            </a:extLst>
          </p:cNvPr>
          <p:cNvSpPr>
            <a:spLocks noGrp="1"/>
          </p:cNvSpPr>
          <p:nvPr>
            <p:ph type="title"/>
          </p:nvPr>
        </p:nvSpPr>
        <p:spPr/>
        <p:txBody>
          <a:bodyPr/>
          <a:lstStyle/>
          <a:p>
            <a:r>
              <a:rPr lang="nl-NL" dirty="0"/>
              <a:t>Conform verklaard TV: start- of eindpunt?</a:t>
            </a:r>
            <a:endParaRPr lang="nl-BE" dirty="0"/>
          </a:p>
        </p:txBody>
      </p:sp>
      <p:sp>
        <p:nvSpPr>
          <p:cNvPr id="6" name="Tijdelijke aanduiding voor tekst 5">
            <a:extLst>
              <a:ext uri="{FF2B5EF4-FFF2-40B4-BE49-F238E27FC236}">
                <a16:creationId xmlns:a16="http://schemas.microsoft.com/office/drawing/2014/main" id="{E9D98E99-3657-1FC9-143F-AE0A256F4FE0}"/>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F4824864-F2D4-AC19-D407-B20ABFE2429D}"/>
              </a:ext>
            </a:extLst>
          </p:cNvPr>
          <p:cNvSpPr>
            <a:spLocks noGrp="1"/>
          </p:cNvSpPr>
          <p:nvPr>
            <p:ph type="sldNum" sz="quarter" idx="12"/>
          </p:nvPr>
        </p:nvSpPr>
        <p:spPr/>
        <p:txBody>
          <a:bodyPr/>
          <a:lstStyle/>
          <a:p>
            <a:fld id="{7A911662-BE22-413A-B62E-4D058A8DD1B4}" type="slidenum">
              <a:rPr lang="nl-BE" smtClean="0"/>
              <a:pPr/>
              <a:t>18</a:t>
            </a:fld>
            <a:endParaRPr lang="nl-BE"/>
          </a:p>
        </p:txBody>
      </p:sp>
    </p:spTree>
    <p:extLst>
      <p:ext uri="{BB962C8B-B14F-4D97-AF65-F5344CB8AC3E}">
        <p14:creationId xmlns:p14="http://schemas.microsoft.com/office/powerpoint/2010/main" val="13366256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1897F8-0922-453F-94CF-E51C72E0E992}"/>
              </a:ext>
            </a:extLst>
          </p:cNvPr>
          <p:cNvSpPr>
            <a:spLocks noGrp="1"/>
          </p:cNvSpPr>
          <p:nvPr>
            <p:ph type="title"/>
          </p:nvPr>
        </p:nvSpPr>
        <p:spPr>
          <a:xfrm>
            <a:off x="838200" y="365127"/>
            <a:ext cx="10515600" cy="691611"/>
          </a:xfrm>
        </p:spPr>
        <p:txBody>
          <a:bodyPr>
            <a:normAutofit/>
          </a:bodyPr>
          <a:lstStyle/>
          <a:p>
            <a:r>
              <a:rPr lang="en-US" dirty="0" err="1"/>
              <a:t>Missie</a:t>
            </a:r>
            <a:r>
              <a:rPr lang="en-US" dirty="0"/>
              <a:t> van Grondbank</a:t>
            </a:r>
            <a:endParaRPr lang="nl-BE" dirty="0"/>
          </a:p>
        </p:txBody>
      </p:sp>
      <p:sp>
        <p:nvSpPr>
          <p:cNvPr id="4" name="Tijdelijke aanduiding voor dianummer 3">
            <a:extLst>
              <a:ext uri="{FF2B5EF4-FFF2-40B4-BE49-F238E27FC236}">
                <a16:creationId xmlns:a16="http://schemas.microsoft.com/office/drawing/2014/main" id="{7F0AFB8B-4A06-4CC5-A1F8-F482C87CD269}"/>
              </a:ext>
            </a:extLst>
          </p:cNvPr>
          <p:cNvSpPr>
            <a:spLocks noGrp="1"/>
          </p:cNvSpPr>
          <p:nvPr>
            <p:ph type="sldNum" sz="quarter" idx="12"/>
          </p:nvPr>
        </p:nvSpPr>
        <p:spPr/>
        <p:txBody>
          <a:bodyPr/>
          <a:lstStyle/>
          <a:p>
            <a:fld id="{7A911662-BE22-413A-B62E-4D058A8DD1B4}" type="slidenum">
              <a:rPr lang="nl-BE" smtClean="0"/>
              <a:pPr/>
              <a:t>19</a:t>
            </a:fld>
            <a:endParaRPr lang="nl-BE"/>
          </a:p>
        </p:txBody>
      </p:sp>
      <p:sp>
        <p:nvSpPr>
          <p:cNvPr id="6" name="Tijdelijke aanduiding voor inhoud 5">
            <a:extLst>
              <a:ext uri="{FF2B5EF4-FFF2-40B4-BE49-F238E27FC236}">
                <a16:creationId xmlns:a16="http://schemas.microsoft.com/office/drawing/2014/main" id="{7F55EFA0-1952-71C7-CDF6-9639D55FB2FA}"/>
              </a:ext>
            </a:extLst>
          </p:cNvPr>
          <p:cNvSpPr>
            <a:spLocks noGrp="1"/>
          </p:cNvSpPr>
          <p:nvPr>
            <p:ph idx="1"/>
          </p:nvPr>
        </p:nvSpPr>
        <p:spPr>
          <a:xfrm>
            <a:off x="838200" y="1166446"/>
            <a:ext cx="10515600" cy="5483736"/>
          </a:xfrm>
        </p:spPr>
        <p:txBody>
          <a:bodyPr>
            <a:noAutofit/>
          </a:bodyPr>
          <a:lstStyle/>
          <a:p>
            <a:pPr marL="0" indent="0" algn="ctr">
              <a:buNone/>
            </a:pPr>
            <a:r>
              <a:rPr lang="nl-NL" sz="2400">
                <a:solidFill>
                  <a:schemeClr val="accent1">
                    <a:lumMod val="75000"/>
                  </a:schemeClr>
                </a:solidFill>
                <a:effectLst/>
                <a:latin typeface="Calibri "/>
              </a:rPr>
              <a:t>Grondbank zet zich elke dag in om de doelstelling van de grondverzetsregeling te realiseren: </a:t>
            </a:r>
            <a:r>
              <a:rPr lang="nl-NL" sz="2400" b="1">
                <a:solidFill>
                  <a:schemeClr val="accent1">
                    <a:lumMod val="75000"/>
                  </a:schemeClr>
                </a:solidFill>
                <a:effectLst/>
                <a:latin typeface="Calibri "/>
              </a:rPr>
              <a:t>verspreiding van verontreiniging voorkomen </a:t>
            </a:r>
            <a:r>
              <a:rPr lang="nl-NL" sz="2400">
                <a:solidFill>
                  <a:schemeClr val="accent1">
                    <a:lumMod val="75000"/>
                  </a:schemeClr>
                </a:solidFill>
                <a:effectLst/>
                <a:latin typeface="Calibri "/>
              </a:rPr>
              <a:t>en de humane, financiële en </a:t>
            </a:r>
            <a:r>
              <a:rPr lang="nl-NL" sz="2400" b="1">
                <a:solidFill>
                  <a:schemeClr val="accent1">
                    <a:lumMod val="75000"/>
                  </a:schemeClr>
                </a:solidFill>
                <a:effectLst/>
                <a:latin typeface="Calibri "/>
              </a:rPr>
              <a:t>milieurisico's</a:t>
            </a:r>
            <a:r>
              <a:rPr lang="nl-NL" sz="2400">
                <a:solidFill>
                  <a:schemeClr val="accent1">
                    <a:lumMod val="75000"/>
                  </a:schemeClr>
                </a:solidFill>
                <a:effectLst/>
                <a:latin typeface="Calibri "/>
              </a:rPr>
              <a:t> die daarmee gepaard gaan </a:t>
            </a:r>
            <a:r>
              <a:rPr lang="nl-NL" sz="2400" b="1">
                <a:solidFill>
                  <a:schemeClr val="accent1">
                    <a:lumMod val="75000"/>
                  </a:schemeClr>
                </a:solidFill>
                <a:effectLst/>
                <a:latin typeface="Calibri "/>
              </a:rPr>
              <a:t>beheersen</a:t>
            </a:r>
            <a:r>
              <a:rPr lang="nl-NL" sz="2400">
                <a:solidFill>
                  <a:schemeClr val="accent1">
                    <a:lumMod val="75000"/>
                  </a:schemeClr>
                </a:solidFill>
                <a:effectLst/>
                <a:latin typeface="Calibri "/>
              </a:rPr>
              <a:t>. Grondbank </a:t>
            </a:r>
            <a:r>
              <a:rPr lang="nl-NL" sz="2400" b="1">
                <a:solidFill>
                  <a:schemeClr val="accent1">
                    <a:lumMod val="75000"/>
                  </a:schemeClr>
                </a:solidFill>
                <a:effectLst/>
                <a:latin typeface="Calibri "/>
              </a:rPr>
              <a:t>ondersteunt</a:t>
            </a:r>
            <a:r>
              <a:rPr lang="nl-NL" sz="2400">
                <a:solidFill>
                  <a:schemeClr val="accent1">
                    <a:lumMod val="75000"/>
                  </a:schemeClr>
                </a:solidFill>
                <a:effectLst/>
                <a:latin typeface="Calibri "/>
              </a:rPr>
              <a:t> alle stakeholders in de toepassing van de grondverzetsregeling.</a:t>
            </a:r>
            <a:br>
              <a:rPr lang="nl-NL" i="1">
                <a:solidFill>
                  <a:srgbClr val="323130"/>
                </a:solidFill>
                <a:effectLst/>
                <a:latin typeface="Calibri "/>
              </a:rPr>
            </a:br>
            <a:endParaRPr lang="nl-NL" i="1">
              <a:solidFill>
                <a:srgbClr val="323130"/>
              </a:solidFill>
              <a:effectLst/>
              <a:latin typeface="Calibri "/>
            </a:endParaRPr>
          </a:p>
          <a:p>
            <a:pPr marL="0" indent="0">
              <a:buNone/>
            </a:pPr>
            <a:r>
              <a:rPr lang="nl-NL">
                <a:latin typeface="Calibri "/>
              </a:rPr>
              <a:t>Grondbank zorgt voor de koppeling van de milieukwaliteit aan het gebruik van de bodemmaterialen, met inbegrip van de tracering.</a:t>
            </a:r>
          </a:p>
          <a:p>
            <a:pPr marL="0" indent="0">
              <a:buNone/>
            </a:pPr>
            <a:endParaRPr lang="nl-NL">
              <a:latin typeface="Calibri "/>
            </a:endParaRPr>
          </a:p>
          <a:p>
            <a:pPr marL="0" indent="0">
              <a:buNone/>
            </a:pPr>
            <a:r>
              <a:rPr lang="nl-NL">
                <a:latin typeface="Calibri "/>
              </a:rPr>
              <a:t>In die optiek is het TV en de bijhorende CTV een startpunt voor elke andere deelnemer aan het grondverzet:</a:t>
            </a:r>
          </a:p>
          <a:p>
            <a:r>
              <a:rPr lang="nl-NL">
                <a:latin typeface="Calibri "/>
              </a:rPr>
              <a:t>Uitvoerbaarheid</a:t>
            </a:r>
          </a:p>
          <a:p>
            <a:r>
              <a:rPr lang="nl-NL">
                <a:latin typeface="Calibri "/>
              </a:rPr>
              <a:t>Garanties afnemer</a:t>
            </a:r>
          </a:p>
          <a:p>
            <a:r>
              <a:rPr lang="nl-NL">
                <a:latin typeface="Calibri "/>
              </a:rPr>
              <a:t>Onvoorziene omstandigheden voorzien</a:t>
            </a:r>
          </a:p>
          <a:p>
            <a:r>
              <a:rPr lang="nl-NL">
                <a:latin typeface="Calibri "/>
              </a:rPr>
              <a:t>Ondubbelzinnige en overzichtelijke uitvoeringsbepalingen</a:t>
            </a:r>
          </a:p>
          <a:p>
            <a:r>
              <a:rPr lang="nl-NL">
                <a:latin typeface="Calibri "/>
              </a:rPr>
              <a:t>Onderbouwde besluitvorming eerder dan opsommingen</a:t>
            </a:r>
          </a:p>
          <a:p>
            <a:endParaRPr lang="nl-BE">
              <a:latin typeface="Calibri "/>
            </a:endParaRPr>
          </a:p>
        </p:txBody>
      </p:sp>
    </p:spTree>
    <p:extLst>
      <p:ext uri="{BB962C8B-B14F-4D97-AF65-F5344CB8AC3E}">
        <p14:creationId xmlns:p14="http://schemas.microsoft.com/office/powerpoint/2010/main" val="19415181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F16FE0C-31D8-4D5B-9D2F-497A9EEC56A9}"/>
              </a:ext>
            </a:extLst>
          </p:cNvPr>
          <p:cNvSpPr>
            <a:spLocks noGrp="1"/>
          </p:cNvSpPr>
          <p:nvPr>
            <p:ph type="title"/>
          </p:nvPr>
        </p:nvSpPr>
        <p:spPr/>
        <p:txBody>
          <a:bodyPr/>
          <a:lstStyle/>
          <a:p>
            <a:r>
              <a:rPr lang="en-US"/>
              <a:t>Grondbank vzw - </a:t>
            </a:r>
            <a:r>
              <a:rPr lang="en-US" err="1"/>
              <a:t>Cijfers</a:t>
            </a:r>
            <a:endParaRPr lang="nl-BE"/>
          </a:p>
        </p:txBody>
      </p:sp>
      <p:sp>
        <p:nvSpPr>
          <p:cNvPr id="4" name="Tijdelijke aanduiding voor dianummer 3">
            <a:extLst>
              <a:ext uri="{FF2B5EF4-FFF2-40B4-BE49-F238E27FC236}">
                <a16:creationId xmlns:a16="http://schemas.microsoft.com/office/drawing/2014/main" id="{CA1590DE-58C7-4612-98E1-EA93B696C20A}"/>
              </a:ext>
            </a:extLst>
          </p:cNvPr>
          <p:cNvSpPr>
            <a:spLocks noGrp="1"/>
          </p:cNvSpPr>
          <p:nvPr>
            <p:ph type="sldNum" sz="quarter" idx="12"/>
          </p:nvPr>
        </p:nvSpPr>
        <p:spPr/>
        <p:txBody>
          <a:bodyPr/>
          <a:lstStyle/>
          <a:p>
            <a:fld id="{7A911662-BE22-413A-B62E-4D058A8DD1B4}" type="slidenum">
              <a:rPr lang="nl-BE" smtClean="0"/>
              <a:pPr/>
              <a:t>20</a:t>
            </a:fld>
            <a:endParaRPr lang="nl-BE"/>
          </a:p>
        </p:txBody>
      </p:sp>
      <p:sp>
        <p:nvSpPr>
          <p:cNvPr id="5" name="Rectangle 3">
            <a:extLst>
              <a:ext uri="{FF2B5EF4-FFF2-40B4-BE49-F238E27FC236}">
                <a16:creationId xmlns:a16="http://schemas.microsoft.com/office/drawing/2014/main" id="{CAC21E4D-E2B0-420E-B07B-EF94541FDC8F}"/>
              </a:ext>
            </a:extLst>
          </p:cNvPr>
          <p:cNvSpPr txBox="1">
            <a:spLocks noChangeArrowheads="1"/>
          </p:cNvSpPr>
          <p:nvPr/>
        </p:nvSpPr>
        <p:spPr>
          <a:xfrm>
            <a:off x="838200" y="1807061"/>
            <a:ext cx="10218576" cy="4397893"/>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rtl="0" fontAlgn="ctr">
              <a:spcBef>
                <a:spcPts val="0"/>
              </a:spcBef>
              <a:spcAft>
                <a:spcPts val="0"/>
              </a:spcAft>
              <a:buFont typeface="Arial" panose="020B0604020202020204" pitchFamily="34" charset="0"/>
              <a:buChar char="•"/>
            </a:pPr>
            <a:r>
              <a:rPr lang="en-US" err="1">
                <a:effectLst/>
                <a:latin typeface="Calibri" panose="020F0502020204030204" pitchFamily="34" charset="0"/>
              </a:rPr>
              <a:t>Nazicht</a:t>
            </a:r>
            <a:r>
              <a:rPr lang="en-US">
                <a:effectLst/>
                <a:latin typeface="Calibri" panose="020F0502020204030204" pitchFamily="34" charset="0"/>
              </a:rPr>
              <a:t> </a:t>
            </a:r>
            <a:r>
              <a:rPr lang="en-US" err="1">
                <a:effectLst/>
                <a:latin typeface="Calibri" panose="020F0502020204030204" pitchFamily="34" charset="0"/>
              </a:rPr>
              <a:t>technische</a:t>
            </a:r>
            <a:r>
              <a:rPr lang="en-US">
                <a:effectLst/>
                <a:latin typeface="Calibri" panose="020F0502020204030204" pitchFamily="34" charset="0"/>
              </a:rPr>
              <a:t> </a:t>
            </a:r>
            <a:r>
              <a:rPr lang="en-US" err="1">
                <a:effectLst/>
                <a:latin typeface="Calibri" panose="020F0502020204030204" pitchFamily="34" charset="0"/>
              </a:rPr>
              <a:t>verslagen</a:t>
            </a:r>
            <a:r>
              <a:rPr lang="en-US">
                <a:effectLst/>
                <a:latin typeface="Calibri" panose="020F0502020204030204" pitchFamily="34" charset="0"/>
              </a:rPr>
              <a:t> </a:t>
            </a:r>
            <a:r>
              <a:rPr lang="en-US" sz="2000">
                <a:effectLst/>
                <a:latin typeface="Calibri" panose="020F0502020204030204" pitchFamily="34" charset="0"/>
              </a:rPr>
              <a:t>(</a:t>
            </a:r>
            <a:r>
              <a:rPr lang="en-US" sz="2000" err="1">
                <a:effectLst/>
                <a:latin typeface="Calibri" panose="020F0502020204030204" pitchFamily="34" charset="0"/>
              </a:rPr>
              <a:t>behandelingstermijn</a:t>
            </a:r>
            <a:r>
              <a:rPr lang="en-US" sz="2000">
                <a:effectLst/>
                <a:latin typeface="Calibri" panose="020F0502020204030204" pitchFamily="34" charset="0"/>
              </a:rPr>
              <a:t> max 30 </a:t>
            </a:r>
            <a:r>
              <a:rPr lang="en-US" sz="2000" err="1">
                <a:effectLst/>
                <a:latin typeface="Calibri" panose="020F0502020204030204" pitchFamily="34" charset="0"/>
              </a:rPr>
              <a:t>dagen</a:t>
            </a:r>
            <a:r>
              <a:rPr lang="en-US" sz="2000">
                <a:latin typeface="Calibri" panose="020F0502020204030204" pitchFamily="34" charset="0"/>
              </a:rPr>
              <a:t>)</a:t>
            </a:r>
            <a:endParaRPr lang="en-US" sz="2000">
              <a:effectLst/>
              <a:latin typeface="Calibri" panose="020F0502020204030204" pitchFamily="34" charset="0"/>
            </a:endParaRPr>
          </a:p>
          <a:p>
            <a:pPr lvl="1" fontAlgn="ctr">
              <a:spcBef>
                <a:spcPts val="0"/>
              </a:spcBef>
            </a:pPr>
            <a:r>
              <a:rPr lang="nl-BE"/>
              <a:t>Ca. 6000 </a:t>
            </a:r>
            <a:r>
              <a:rPr lang="nl-BE" err="1"/>
              <a:t>conformverklaringen</a:t>
            </a:r>
            <a:r>
              <a:rPr lang="nl-BE"/>
              <a:t>/jaar – 25 à 50 </a:t>
            </a:r>
            <a:r>
              <a:rPr lang="nl-BE" err="1"/>
              <a:t>milj</a:t>
            </a:r>
            <a:r>
              <a:rPr lang="nl-BE"/>
              <a:t> m³/jaar </a:t>
            </a:r>
          </a:p>
          <a:p>
            <a:pPr rtl="0" fontAlgn="ctr">
              <a:spcBef>
                <a:spcPts val="0"/>
              </a:spcBef>
              <a:spcAft>
                <a:spcPts val="0"/>
              </a:spcAft>
              <a:buFont typeface="Arial" panose="020B0604020202020204" pitchFamily="34" charset="0"/>
              <a:buChar char="•"/>
            </a:pPr>
            <a:endParaRPr lang="en-US">
              <a:effectLst/>
              <a:latin typeface="Calibri" panose="020F0502020204030204" pitchFamily="34" charset="0"/>
            </a:endParaRPr>
          </a:p>
          <a:p>
            <a:pPr fontAlgn="ctr">
              <a:spcBef>
                <a:spcPts val="0"/>
              </a:spcBef>
            </a:pPr>
            <a:r>
              <a:rPr lang="en-US" err="1">
                <a:latin typeface="Calibri" panose="020F0502020204030204" pitchFamily="34" charset="0"/>
              </a:rPr>
              <a:t>Afleveren</a:t>
            </a:r>
            <a:r>
              <a:rPr lang="en-US">
                <a:latin typeface="Calibri" panose="020F0502020204030204" pitchFamily="34" charset="0"/>
              </a:rPr>
              <a:t> </a:t>
            </a:r>
            <a:r>
              <a:rPr lang="en-US" err="1">
                <a:latin typeface="Calibri" panose="020F0502020204030204" pitchFamily="34" charset="0"/>
              </a:rPr>
              <a:t>grondverzettoelatingen</a:t>
            </a:r>
            <a:r>
              <a:rPr lang="en-US">
                <a:latin typeface="Calibri" panose="020F0502020204030204" pitchFamily="34" charset="0"/>
              </a:rPr>
              <a:t> </a:t>
            </a:r>
            <a:r>
              <a:rPr lang="en-US" sz="2000">
                <a:effectLst/>
                <a:latin typeface="Calibri" panose="020F0502020204030204" pitchFamily="34" charset="0"/>
              </a:rPr>
              <a:t>(</a:t>
            </a:r>
            <a:r>
              <a:rPr lang="en-US" sz="2000" err="1">
                <a:effectLst/>
                <a:latin typeface="Calibri" panose="020F0502020204030204" pitchFamily="34" charset="0"/>
              </a:rPr>
              <a:t>behandelingstermijn</a:t>
            </a:r>
            <a:r>
              <a:rPr lang="en-US" sz="2000">
                <a:effectLst/>
                <a:latin typeface="Calibri" panose="020F0502020204030204" pitchFamily="34" charset="0"/>
              </a:rPr>
              <a:t> max 5 </a:t>
            </a:r>
            <a:r>
              <a:rPr lang="en-US" sz="2000" err="1">
                <a:effectLst/>
                <a:latin typeface="Calibri" panose="020F0502020204030204" pitchFamily="34" charset="0"/>
              </a:rPr>
              <a:t>dagen</a:t>
            </a:r>
            <a:r>
              <a:rPr lang="en-US" sz="2000">
                <a:latin typeface="Calibri" panose="020F0502020204030204" pitchFamily="34" charset="0"/>
              </a:rPr>
              <a:t>)</a:t>
            </a:r>
          </a:p>
          <a:p>
            <a:pPr lvl="1" fontAlgn="ctr"/>
            <a:r>
              <a:rPr lang="nl-BE"/>
              <a:t>Ca. 9000 grondverzettoelatingen/jaar – ca. 13 </a:t>
            </a:r>
            <a:r>
              <a:rPr lang="nl-BE" err="1"/>
              <a:t>milj</a:t>
            </a:r>
            <a:r>
              <a:rPr lang="nl-BE"/>
              <a:t> m³/jaar </a:t>
            </a:r>
          </a:p>
          <a:p>
            <a:pPr lvl="1" fontAlgn="ctr"/>
            <a:endParaRPr lang="nl-BE"/>
          </a:p>
          <a:p>
            <a:pPr fontAlgn="ctr"/>
            <a:r>
              <a:rPr lang="nl-BE"/>
              <a:t>3600 meldingen kleine werven /jaar – 4 </a:t>
            </a:r>
            <a:r>
              <a:rPr lang="nl-BE" err="1"/>
              <a:t>milj</a:t>
            </a:r>
            <a:r>
              <a:rPr lang="nl-BE"/>
              <a:t> m³ / jaar</a:t>
            </a:r>
          </a:p>
          <a:p>
            <a:pPr fontAlgn="ctr"/>
            <a:endParaRPr lang="nl-BE">
              <a:cs typeface="Calibri" panose="020F0502020204030204"/>
            </a:endParaRPr>
          </a:p>
          <a:p>
            <a:pPr fontAlgn="ctr"/>
            <a:endParaRPr lang="nl-BE"/>
          </a:p>
          <a:p>
            <a:pPr marL="0" indent="0">
              <a:buNone/>
            </a:pPr>
            <a:endParaRPr lang="fr-BE" sz="2177">
              <a:cs typeface="Calibri" panose="020F0502020204030204"/>
            </a:endParaRPr>
          </a:p>
        </p:txBody>
      </p:sp>
    </p:spTree>
    <p:extLst>
      <p:ext uri="{BB962C8B-B14F-4D97-AF65-F5344CB8AC3E}">
        <p14:creationId xmlns:p14="http://schemas.microsoft.com/office/powerpoint/2010/main" val="14254468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DD462E9-C2CD-18E7-B63A-29B9481C3846}"/>
              </a:ext>
            </a:extLst>
          </p:cNvPr>
          <p:cNvSpPr>
            <a:spLocks noGrp="1"/>
          </p:cNvSpPr>
          <p:nvPr>
            <p:ph type="title"/>
          </p:nvPr>
        </p:nvSpPr>
        <p:spPr/>
        <p:txBody>
          <a:bodyPr/>
          <a:lstStyle/>
          <a:p>
            <a:r>
              <a:rPr lang="nl-NL"/>
              <a:t>Houvast vinden	</a:t>
            </a:r>
            <a:endParaRPr lang="nl-BE"/>
          </a:p>
        </p:txBody>
      </p:sp>
      <p:sp>
        <p:nvSpPr>
          <p:cNvPr id="3" name="Tijdelijke aanduiding voor inhoud 2">
            <a:extLst>
              <a:ext uri="{FF2B5EF4-FFF2-40B4-BE49-F238E27FC236}">
                <a16:creationId xmlns:a16="http://schemas.microsoft.com/office/drawing/2014/main" id="{6EEFE86D-C46B-0060-7F08-7DD9ACF6EFE5}"/>
              </a:ext>
            </a:extLst>
          </p:cNvPr>
          <p:cNvSpPr>
            <a:spLocks noGrp="1"/>
          </p:cNvSpPr>
          <p:nvPr>
            <p:ph idx="1"/>
          </p:nvPr>
        </p:nvSpPr>
        <p:spPr>
          <a:xfrm>
            <a:off x="838200" y="1149273"/>
            <a:ext cx="3505200" cy="2788881"/>
          </a:xfrm>
        </p:spPr>
        <p:txBody>
          <a:bodyPr/>
          <a:lstStyle/>
          <a:p>
            <a:r>
              <a:rPr lang="nl-NL"/>
              <a:t>SP Opmaak TV</a:t>
            </a:r>
          </a:p>
          <a:p>
            <a:r>
              <a:rPr lang="nl-NL" err="1"/>
              <a:t>CvGP</a:t>
            </a:r>
            <a:endParaRPr lang="nl-NL"/>
          </a:p>
          <a:p>
            <a:r>
              <a:rPr lang="nl-NL"/>
              <a:t>Brugjes naar OBO, BBO</a:t>
            </a:r>
          </a:p>
          <a:p>
            <a:r>
              <a:rPr lang="nl-NL"/>
              <a:t>Richtlijnen OVAM</a:t>
            </a:r>
          </a:p>
          <a:p>
            <a:r>
              <a:rPr lang="nl-NL"/>
              <a:t>THK</a:t>
            </a:r>
          </a:p>
          <a:p>
            <a:r>
              <a:rPr lang="nl-NL"/>
              <a:t>Sitebesluit</a:t>
            </a:r>
          </a:p>
          <a:p>
            <a:r>
              <a:rPr lang="nl-NL"/>
              <a:t>… </a:t>
            </a:r>
            <a:endParaRPr lang="nl-BE"/>
          </a:p>
        </p:txBody>
      </p:sp>
      <p:sp>
        <p:nvSpPr>
          <p:cNvPr id="4" name="Tijdelijke aanduiding voor dianummer 3">
            <a:extLst>
              <a:ext uri="{FF2B5EF4-FFF2-40B4-BE49-F238E27FC236}">
                <a16:creationId xmlns:a16="http://schemas.microsoft.com/office/drawing/2014/main" id="{45051E92-4BBA-265B-A97F-F89F8DAD451B}"/>
              </a:ext>
            </a:extLst>
          </p:cNvPr>
          <p:cNvSpPr>
            <a:spLocks noGrp="1"/>
          </p:cNvSpPr>
          <p:nvPr>
            <p:ph type="sldNum" sz="quarter" idx="12"/>
          </p:nvPr>
        </p:nvSpPr>
        <p:spPr/>
        <p:txBody>
          <a:bodyPr/>
          <a:lstStyle/>
          <a:p>
            <a:fld id="{7A911662-BE22-413A-B62E-4D058A8DD1B4}" type="slidenum">
              <a:rPr lang="nl-BE" smtClean="0"/>
              <a:pPr/>
              <a:t>21</a:t>
            </a:fld>
            <a:endParaRPr lang="nl-BE"/>
          </a:p>
        </p:txBody>
      </p:sp>
      <p:pic>
        <p:nvPicPr>
          <p:cNvPr id="6" name="Afbeelding 5">
            <a:extLst>
              <a:ext uri="{FF2B5EF4-FFF2-40B4-BE49-F238E27FC236}">
                <a16:creationId xmlns:a16="http://schemas.microsoft.com/office/drawing/2014/main" id="{C9ACE7ED-9FC2-B293-54E1-9792501F7D40}"/>
              </a:ext>
            </a:extLst>
          </p:cNvPr>
          <p:cNvPicPr>
            <a:picLocks noChangeAspect="1"/>
          </p:cNvPicPr>
          <p:nvPr/>
        </p:nvPicPr>
        <p:blipFill>
          <a:blip r:embed="rId3"/>
          <a:stretch>
            <a:fillRect/>
          </a:stretch>
        </p:blipFill>
        <p:spPr>
          <a:xfrm>
            <a:off x="5530609" y="1442368"/>
            <a:ext cx="5515745" cy="3391373"/>
          </a:xfrm>
          <a:prstGeom prst="rect">
            <a:avLst/>
          </a:prstGeom>
        </p:spPr>
      </p:pic>
      <p:sp>
        <p:nvSpPr>
          <p:cNvPr id="7" name="Tijdelijke aanduiding voor inhoud 2">
            <a:extLst>
              <a:ext uri="{FF2B5EF4-FFF2-40B4-BE49-F238E27FC236}">
                <a16:creationId xmlns:a16="http://schemas.microsoft.com/office/drawing/2014/main" id="{521E0D4F-121D-68DD-8F38-3F82C2E3DE58}"/>
              </a:ext>
            </a:extLst>
          </p:cNvPr>
          <p:cNvSpPr txBox="1">
            <a:spLocks/>
          </p:cNvSpPr>
          <p:nvPr/>
        </p:nvSpPr>
        <p:spPr>
          <a:xfrm>
            <a:off x="1145646" y="4990773"/>
            <a:ext cx="8900228" cy="1351337"/>
          </a:xfrm>
          <a:prstGeom prst="rect">
            <a:avLst/>
          </a:prstGeom>
        </p:spPr>
        <p:txBody>
          <a:bodyPr vert="horz" lIns="91440" tIns="45720" rIns="91440" bIns="45720" rtlCol="0">
            <a:norm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Wingdings" panose="05000000000000000000" pitchFamily="2" charset="2"/>
              <a:buChar char="Ø"/>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nl-NL" dirty="0"/>
              <a:t>Oproep voor meer samenwerking </a:t>
            </a:r>
          </a:p>
          <a:p>
            <a:r>
              <a:rPr lang="nl-NL" dirty="0"/>
              <a:t>Evaluatie SP Opmaak TV ~ sectorverenigingen vertegenwoordigd in werkgroep</a:t>
            </a:r>
          </a:p>
          <a:p>
            <a:r>
              <a:rPr lang="nl-NL" dirty="0"/>
              <a:t>Kunnen we terug naar de basis ondanks de stijgende complexiteit?</a:t>
            </a:r>
            <a:endParaRPr lang="nl-BE" dirty="0"/>
          </a:p>
        </p:txBody>
      </p:sp>
    </p:spTree>
    <p:extLst>
      <p:ext uri="{BB962C8B-B14F-4D97-AF65-F5344CB8AC3E}">
        <p14:creationId xmlns:p14="http://schemas.microsoft.com/office/powerpoint/2010/main" val="36658432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el 7">
            <a:extLst>
              <a:ext uri="{FF2B5EF4-FFF2-40B4-BE49-F238E27FC236}">
                <a16:creationId xmlns:a16="http://schemas.microsoft.com/office/drawing/2014/main" id="{125F0943-2B08-ADA0-6129-DDDE08ED4592}"/>
              </a:ext>
            </a:extLst>
          </p:cNvPr>
          <p:cNvSpPr>
            <a:spLocks noGrp="1"/>
          </p:cNvSpPr>
          <p:nvPr>
            <p:ph type="title"/>
          </p:nvPr>
        </p:nvSpPr>
        <p:spPr/>
        <p:txBody>
          <a:bodyPr/>
          <a:lstStyle/>
          <a:p>
            <a:r>
              <a:rPr lang="nl-NL" dirty="0"/>
              <a:t>Tools voor de oplossing van de PFAS-cases</a:t>
            </a:r>
            <a:endParaRPr lang="nl-BE" dirty="0"/>
          </a:p>
        </p:txBody>
      </p:sp>
      <p:sp>
        <p:nvSpPr>
          <p:cNvPr id="9" name="Tijdelijke aanduiding voor tekst 8">
            <a:extLst>
              <a:ext uri="{FF2B5EF4-FFF2-40B4-BE49-F238E27FC236}">
                <a16:creationId xmlns:a16="http://schemas.microsoft.com/office/drawing/2014/main" id="{D289F8F1-10C0-D5B1-3713-32E42A89D1B2}"/>
              </a:ext>
            </a:extLst>
          </p:cNvPr>
          <p:cNvSpPr>
            <a:spLocks noGrp="1"/>
          </p:cNvSpPr>
          <p:nvPr>
            <p:ph type="body" idx="1"/>
          </p:nvPr>
        </p:nvSpPr>
        <p:spPr/>
        <p:txBody>
          <a:bodyPr/>
          <a:lstStyle/>
          <a:p>
            <a:endParaRPr lang="nl-BE"/>
          </a:p>
        </p:txBody>
      </p:sp>
      <p:sp>
        <p:nvSpPr>
          <p:cNvPr id="7" name="Tijdelijke aanduiding voor dianummer 6">
            <a:extLst>
              <a:ext uri="{FF2B5EF4-FFF2-40B4-BE49-F238E27FC236}">
                <a16:creationId xmlns:a16="http://schemas.microsoft.com/office/drawing/2014/main" id="{31E4A074-7B1F-E337-4B53-F61A846B8F7E}"/>
              </a:ext>
            </a:extLst>
          </p:cNvPr>
          <p:cNvSpPr>
            <a:spLocks noGrp="1"/>
          </p:cNvSpPr>
          <p:nvPr>
            <p:ph type="sldNum" sz="quarter" idx="12"/>
          </p:nvPr>
        </p:nvSpPr>
        <p:spPr/>
        <p:txBody>
          <a:bodyPr/>
          <a:lstStyle/>
          <a:p>
            <a:fld id="{7A911662-BE22-413A-B62E-4D058A8DD1B4}" type="slidenum">
              <a:rPr lang="nl-BE" smtClean="0"/>
              <a:t>22</a:t>
            </a:fld>
            <a:endParaRPr lang="nl-BE"/>
          </a:p>
        </p:txBody>
      </p:sp>
    </p:spTree>
    <p:extLst>
      <p:ext uri="{BB962C8B-B14F-4D97-AF65-F5344CB8AC3E}">
        <p14:creationId xmlns:p14="http://schemas.microsoft.com/office/powerpoint/2010/main" val="267372349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4">
            <a:extLst>
              <a:ext uri="{FF2B5EF4-FFF2-40B4-BE49-F238E27FC236}">
                <a16:creationId xmlns:a16="http://schemas.microsoft.com/office/drawing/2014/main" id="{9E1E7657-3D22-FD02-C970-E4CEDA760514}"/>
              </a:ext>
            </a:extLst>
          </p:cNvPr>
          <p:cNvSpPr>
            <a:spLocks noGrp="1"/>
          </p:cNvSpPr>
          <p:nvPr>
            <p:ph type="title"/>
          </p:nvPr>
        </p:nvSpPr>
        <p:spPr/>
        <p:txBody>
          <a:bodyPr/>
          <a:lstStyle/>
          <a:p>
            <a:r>
              <a:rPr lang="nl-NL" dirty="0"/>
              <a:t>Suffix </a:t>
            </a:r>
            <a:r>
              <a:rPr lang="nl-NL" sz="2800" dirty="0"/>
              <a:t>(CVGP KT  - 1 sept 2023 – onder voorbehoud) </a:t>
            </a:r>
            <a:endParaRPr lang="nl-BE" sz="2800" dirty="0"/>
          </a:p>
        </p:txBody>
      </p:sp>
      <p:sp>
        <p:nvSpPr>
          <p:cNvPr id="4" name="Tijdelijke aanduiding voor dianummer 3">
            <a:extLst>
              <a:ext uri="{FF2B5EF4-FFF2-40B4-BE49-F238E27FC236}">
                <a16:creationId xmlns:a16="http://schemas.microsoft.com/office/drawing/2014/main" id="{ACE28723-1031-1B45-D8BA-60E1326548B1}"/>
              </a:ext>
            </a:extLst>
          </p:cNvPr>
          <p:cNvSpPr>
            <a:spLocks noGrp="1"/>
          </p:cNvSpPr>
          <p:nvPr>
            <p:ph type="sldNum" sz="quarter" idx="12"/>
          </p:nvPr>
        </p:nvSpPr>
        <p:spPr/>
        <p:txBody>
          <a:bodyPr/>
          <a:lstStyle/>
          <a:p>
            <a:fld id="{7A911662-BE22-413A-B62E-4D058A8DD1B4}" type="slidenum">
              <a:rPr lang="nl-BE" smtClean="0"/>
              <a:pPr/>
              <a:t>23</a:t>
            </a:fld>
            <a:endParaRPr lang="nl-BE"/>
          </a:p>
        </p:txBody>
      </p:sp>
      <p:sp>
        <p:nvSpPr>
          <p:cNvPr id="15" name="Tekstvak 14">
            <a:extLst>
              <a:ext uri="{FF2B5EF4-FFF2-40B4-BE49-F238E27FC236}">
                <a16:creationId xmlns:a16="http://schemas.microsoft.com/office/drawing/2014/main" id="{52328F17-6E0A-F066-5071-A5E31F6914D8}"/>
              </a:ext>
            </a:extLst>
          </p:cNvPr>
          <p:cNvSpPr txBox="1"/>
          <p:nvPr/>
        </p:nvSpPr>
        <p:spPr>
          <a:xfrm>
            <a:off x="960120" y="5257800"/>
            <a:ext cx="7754112" cy="722376"/>
          </a:xfrm>
          <a:prstGeom prst="rect">
            <a:avLst/>
          </a:prstGeom>
          <a:noFill/>
        </p:spPr>
        <p:txBody>
          <a:bodyPr wrap="square" rtlCol="0">
            <a:spAutoFit/>
          </a:bodyPr>
          <a:lstStyle/>
          <a:p>
            <a:endParaRPr lang="nl-BE"/>
          </a:p>
        </p:txBody>
      </p:sp>
      <p:pic>
        <p:nvPicPr>
          <p:cNvPr id="3" name="Afbeelding 2">
            <a:extLst>
              <a:ext uri="{FF2B5EF4-FFF2-40B4-BE49-F238E27FC236}">
                <a16:creationId xmlns:a16="http://schemas.microsoft.com/office/drawing/2014/main" id="{BD54D28A-2668-B3E3-805A-12E496B4129C}"/>
              </a:ext>
            </a:extLst>
          </p:cNvPr>
          <p:cNvPicPr>
            <a:picLocks noChangeAspect="1"/>
          </p:cNvPicPr>
          <p:nvPr/>
        </p:nvPicPr>
        <p:blipFill rotWithShape="1">
          <a:blip r:embed="rId2"/>
          <a:srcRect t="5962"/>
          <a:stretch/>
        </p:blipFill>
        <p:spPr>
          <a:xfrm>
            <a:off x="755781" y="1270867"/>
            <a:ext cx="9497480" cy="5573322"/>
          </a:xfrm>
          <a:prstGeom prst="rect">
            <a:avLst/>
          </a:prstGeom>
        </p:spPr>
      </p:pic>
    </p:spTree>
    <p:extLst>
      <p:ext uri="{BB962C8B-B14F-4D97-AF65-F5344CB8AC3E}">
        <p14:creationId xmlns:p14="http://schemas.microsoft.com/office/powerpoint/2010/main" val="328876938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4">
            <a:extLst>
              <a:ext uri="{FF2B5EF4-FFF2-40B4-BE49-F238E27FC236}">
                <a16:creationId xmlns:a16="http://schemas.microsoft.com/office/drawing/2014/main" id="{1275F88E-B7DD-D6DA-FC60-9207EF2007FE}"/>
              </a:ext>
            </a:extLst>
          </p:cNvPr>
          <p:cNvSpPr>
            <a:spLocks noGrp="1"/>
          </p:cNvSpPr>
          <p:nvPr>
            <p:ph type="title"/>
          </p:nvPr>
        </p:nvSpPr>
        <p:spPr/>
        <p:txBody>
          <a:bodyPr/>
          <a:lstStyle/>
          <a:p>
            <a:r>
              <a:rPr lang="nl-NL"/>
              <a:t>Suffix – legende</a:t>
            </a:r>
            <a:endParaRPr lang="nl-BE"/>
          </a:p>
        </p:txBody>
      </p:sp>
      <p:sp>
        <p:nvSpPr>
          <p:cNvPr id="4" name="Tijdelijke aanduiding voor dianummer 3">
            <a:extLst>
              <a:ext uri="{FF2B5EF4-FFF2-40B4-BE49-F238E27FC236}">
                <a16:creationId xmlns:a16="http://schemas.microsoft.com/office/drawing/2014/main" id="{44DA80AB-3341-8E72-2148-BD275AB1C95F}"/>
              </a:ext>
            </a:extLst>
          </p:cNvPr>
          <p:cNvSpPr>
            <a:spLocks noGrp="1"/>
          </p:cNvSpPr>
          <p:nvPr>
            <p:ph type="sldNum" sz="quarter" idx="12"/>
          </p:nvPr>
        </p:nvSpPr>
        <p:spPr/>
        <p:txBody>
          <a:bodyPr/>
          <a:lstStyle/>
          <a:p>
            <a:fld id="{7A911662-BE22-413A-B62E-4D058A8DD1B4}" type="slidenum">
              <a:rPr lang="nl-BE" smtClean="0"/>
              <a:pPr/>
              <a:t>24</a:t>
            </a:fld>
            <a:endParaRPr lang="nl-BE"/>
          </a:p>
        </p:txBody>
      </p:sp>
      <p:sp>
        <p:nvSpPr>
          <p:cNvPr id="7" name="Tijdelijke aanduiding voor inhoud 6">
            <a:extLst>
              <a:ext uri="{FF2B5EF4-FFF2-40B4-BE49-F238E27FC236}">
                <a16:creationId xmlns:a16="http://schemas.microsoft.com/office/drawing/2014/main" id="{CD1C85C9-80E1-F3C5-C8A6-7B4C6865B6AE}"/>
              </a:ext>
            </a:extLst>
          </p:cNvPr>
          <p:cNvSpPr txBox="1">
            <a:spLocks noGrp="1"/>
          </p:cNvSpPr>
          <p:nvPr>
            <p:ph idx="1"/>
          </p:nvPr>
        </p:nvSpPr>
        <p:spPr>
          <a:xfrm>
            <a:off x="838200" y="1505585"/>
            <a:ext cx="10515600" cy="2849883"/>
          </a:xfrm>
          <a:prstGeom prst="rect">
            <a:avLst/>
          </a:prstGeom>
          <a:noFill/>
        </p:spPr>
        <p:txBody>
          <a:bodyPr wrap="square" rtlCol="0">
            <a:spAutoFit/>
          </a:bodyPr>
          <a:lstStyle/>
          <a:p>
            <a:pPr>
              <a:lnSpc>
                <a:spcPct val="107000"/>
              </a:lnSpc>
              <a:spcAft>
                <a:spcPts val="800"/>
              </a:spcAft>
            </a:pPr>
            <a:r>
              <a:rPr lang="nl-NL" sz="1400">
                <a:latin typeface="Calibri" panose="020F0502020204030204" pitchFamily="34" charset="0"/>
                <a:ea typeface="Calibri" panose="020F0502020204030204" pitchFamily="34" charset="0"/>
                <a:cs typeface="Arial" panose="020B0604020202020204" pitchFamily="34" charset="0"/>
              </a:rPr>
              <a:t>[PFAS]b		concentratie PFAS in bodemmateriaal (PFOS, PFOA, som indicatieve + Kwantitatieve PFAS) </a:t>
            </a:r>
            <a:endParaRPr lang="nl-BE" sz="1400">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nl-NL" sz="1400">
                <a:latin typeface="Calibri" panose="020F0502020204030204" pitchFamily="34" charset="0"/>
                <a:ea typeface="Calibri" panose="020F0502020204030204" pitchFamily="34" charset="0"/>
                <a:cs typeface="Arial" panose="020B0604020202020204" pitchFamily="34" charset="0"/>
              </a:rPr>
              <a:t>[PFAS]e		concentratie PFAS in het </a:t>
            </a:r>
            <a:r>
              <a:rPr lang="nl-NL" sz="1400" err="1">
                <a:latin typeface="Calibri" panose="020F0502020204030204" pitchFamily="34" charset="0"/>
                <a:ea typeface="Calibri" panose="020F0502020204030204" pitchFamily="34" charset="0"/>
                <a:cs typeface="Arial" panose="020B0604020202020204" pitchFamily="34" charset="0"/>
              </a:rPr>
              <a:t>eluaat</a:t>
            </a:r>
            <a:r>
              <a:rPr lang="nl-NL" sz="1400">
                <a:latin typeface="Calibri" panose="020F0502020204030204" pitchFamily="34" charset="0"/>
                <a:ea typeface="Calibri" panose="020F0502020204030204" pitchFamily="34" charset="0"/>
                <a:cs typeface="Arial" panose="020B0604020202020204" pitchFamily="34" charset="0"/>
              </a:rPr>
              <a:t> (som PFAS)</a:t>
            </a:r>
            <a:endParaRPr lang="nl-BE" sz="1400">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nl-NL" sz="1400">
                <a:latin typeface="Calibri" panose="020F0502020204030204" pitchFamily="34" charset="0"/>
                <a:ea typeface="Calibri" panose="020F0502020204030204" pitchFamily="34" charset="0"/>
                <a:cs typeface="Arial" panose="020B0604020202020204" pitchFamily="34" charset="0"/>
              </a:rPr>
              <a:t>RG		rapportagegrens. </a:t>
            </a:r>
            <a:r>
              <a:rPr lang="nl-NL" sz="1400">
                <a:solidFill>
                  <a:srgbClr val="FF0000"/>
                </a:solidFill>
                <a:latin typeface="Calibri" panose="020F0502020204030204" pitchFamily="34" charset="0"/>
                <a:ea typeface="Calibri" panose="020F0502020204030204" pitchFamily="34" charset="0"/>
                <a:cs typeface="Arial" panose="020B0604020202020204" pitchFamily="34" charset="0"/>
              </a:rPr>
              <a:t>OPGELET [PFAS]b en [PFAS]e voldoen pas aan RG indien alle individuele meetresultaten de 			rapportagegrens niet overschrijden. </a:t>
            </a:r>
            <a:endParaRPr lang="nl-BE" sz="1400">
              <a:solidFill>
                <a:srgbClr val="FF0000"/>
              </a:solidFill>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nl-NL" sz="1400">
                <a:latin typeface="Calibri" panose="020F0502020204030204" pitchFamily="34" charset="0"/>
                <a:ea typeface="Calibri" panose="020F0502020204030204" pitchFamily="34" charset="0"/>
                <a:cs typeface="Arial" panose="020B0604020202020204" pitchFamily="34" charset="0"/>
              </a:rPr>
              <a:t>TWVG		toetsingswaarde vrij gebruik (PFOS: 3 µg/</a:t>
            </a:r>
            <a:r>
              <a:rPr lang="nl-NL" sz="1400" err="1">
                <a:latin typeface="Calibri" panose="020F0502020204030204" pitchFamily="34" charset="0"/>
                <a:ea typeface="Calibri" panose="020F0502020204030204" pitchFamily="34" charset="0"/>
                <a:cs typeface="Arial" panose="020B0604020202020204" pitchFamily="34" charset="0"/>
              </a:rPr>
              <a:t>kgds</a:t>
            </a:r>
            <a:r>
              <a:rPr lang="nl-NL" sz="1400">
                <a:latin typeface="Calibri" panose="020F0502020204030204" pitchFamily="34" charset="0"/>
                <a:ea typeface="Calibri" panose="020F0502020204030204" pitchFamily="34" charset="0"/>
                <a:cs typeface="Arial" panose="020B0604020202020204" pitchFamily="34" charset="0"/>
              </a:rPr>
              <a:t>, PFOA: 2 µg/</a:t>
            </a:r>
            <a:r>
              <a:rPr lang="nl-NL" sz="1400" err="1">
                <a:latin typeface="Calibri" panose="020F0502020204030204" pitchFamily="34" charset="0"/>
                <a:ea typeface="Calibri" panose="020F0502020204030204" pitchFamily="34" charset="0"/>
                <a:cs typeface="Arial" panose="020B0604020202020204" pitchFamily="34" charset="0"/>
              </a:rPr>
              <a:t>kgds</a:t>
            </a:r>
            <a:r>
              <a:rPr lang="nl-NL" sz="1400">
                <a:latin typeface="Calibri" panose="020F0502020204030204" pitchFamily="34" charset="0"/>
                <a:ea typeface="Calibri" panose="020F0502020204030204" pitchFamily="34" charset="0"/>
                <a:cs typeface="Arial" panose="020B0604020202020204" pitchFamily="34" charset="0"/>
              </a:rPr>
              <a:t>, som PFAS: 8 µg/kg </a:t>
            </a:r>
            <a:r>
              <a:rPr lang="nl-NL" sz="1400" err="1">
                <a:latin typeface="Calibri" panose="020F0502020204030204" pitchFamily="34" charset="0"/>
                <a:ea typeface="Calibri" panose="020F0502020204030204" pitchFamily="34" charset="0"/>
                <a:cs typeface="Arial" panose="020B0604020202020204" pitchFamily="34" charset="0"/>
              </a:rPr>
              <a:t>ds</a:t>
            </a:r>
            <a:r>
              <a:rPr lang="nl-NL" sz="1400">
                <a:latin typeface="Calibri" panose="020F0502020204030204" pitchFamily="34" charset="0"/>
                <a:ea typeface="Calibri" panose="020F0502020204030204" pitchFamily="34" charset="0"/>
                <a:cs typeface="Arial" panose="020B0604020202020204" pitchFamily="34" charset="0"/>
              </a:rPr>
              <a:t>)</a:t>
            </a:r>
          </a:p>
          <a:p>
            <a:pPr>
              <a:lnSpc>
                <a:spcPct val="107000"/>
              </a:lnSpc>
              <a:spcAft>
                <a:spcPts val="800"/>
              </a:spcAft>
            </a:pPr>
            <a:r>
              <a:rPr lang="nl-NL" sz="1400">
                <a:effectLst/>
                <a:latin typeface="Calibri" panose="020F0502020204030204" pitchFamily="34" charset="0"/>
                <a:ea typeface="Calibri" panose="020F0502020204030204" pitchFamily="34" charset="0"/>
                <a:cs typeface="Arial" panose="020B0604020202020204" pitchFamily="34" charset="0"/>
              </a:rPr>
              <a:t>TWGW		toetsingswaarde grondwater (20 PFAS: 100 </a:t>
            </a:r>
            <a:r>
              <a:rPr lang="nl-NL" sz="1400" err="1">
                <a:effectLst/>
                <a:latin typeface="Calibri" panose="020F0502020204030204" pitchFamily="34" charset="0"/>
                <a:ea typeface="Calibri" panose="020F0502020204030204" pitchFamily="34" charset="0"/>
                <a:cs typeface="Arial" panose="020B0604020202020204" pitchFamily="34" charset="0"/>
              </a:rPr>
              <a:t>ng</a:t>
            </a:r>
            <a:r>
              <a:rPr lang="nl-NL" sz="1400">
                <a:effectLst/>
                <a:latin typeface="Calibri" panose="020F0502020204030204" pitchFamily="34" charset="0"/>
                <a:ea typeface="Calibri" panose="020F0502020204030204" pitchFamily="34" charset="0"/>
                <a:cs typeface="Arial" panose="020B0604020202020204" pitchFamily="34" charset="0"/>
              </a:rPr>
              <a:t>/l, som PFAS: 500 </a:t>
            </a:r>
            <a:r>
              <a:rPr lang="nl-NL" sz="1400" err="1">
                <a:effectLst/>
                <a:latin typeface="Calibri" panose="020F0502020204030204" pitchFamily="34" charset="0"/>
                <a:ea typeface="Calibri" panose="020F0502020204030204" pitchFamily="34" charset="0"/>
                <a:cs typeface="Arial" panose="020B0604020202020204" pitchFamily="34" charset="0"/>
              </a:rPr>
              <a:t>ng</a:t>
            </a:r>
            <a:r>
              <a:rPr lang="nl-NL" sz="1400">
                <a:effectLst/>
                <a:latin typeface="Calibri" panose="020F0502020204030204" pitchFamily="34" charset="0"/>
                <a:ea typeface="Calibri" panose="020F0502020204030204" pitchFamily="34" charset="0"/>
                <a:cs typeface="Arial" panose="020B0604020202020204" pitchFamily="34" charset="0"/>
              </a:rPr>
              <a:t>/l)</a:t>
            </a:r>
            <a:endParaRPr lang="nl-BE" sz="140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nl-NL" sz="1400">
                <a:effectLst/>
                <a:latin typeface="Calibri" panose="020F0502020204030204" pitchFamily="34" charset="0"/>
                <a:ea typeface="Calibri" panose="020F0502020204030204" pitchFamily="34" charset="0"/>
                <a:cs typeface="Arial" panose="020B0604020202020204" pitchFamily="34" charset="0"/>
              </a:rPr>
              <a:t>MAX BSN		PFOS: 268 µg/kg </a:t>
            </a:r>
            <a:r>
              <a:rPr lang="nl-NL" sz="1400" err="1">
                <a:effectLst/>
                <a:latin typeface="Calibri" panose="020F0502020204030204" pitchFamily="34" charset="0"/>
                <a:ea typeface="Calibri" panose="020F0502020204030204" pitchFamily="34" charset="0"/>
                <a:cs typeface="Arial" panose="020B0604020202020204" pitchFamily="34" charset="0"/>
              </a:rPr>
              <a:t>ds</a:t>
            </a:r>
            <a:r>
              <a:rPr lang="nl-NL" sz="1400">
                <a:effectLst/>
                <a:latin typeface="Calibri" panose="020F0502020204030204" pitchFamily="34" charset="0"/>
                <a:ea typeface="Calibri" panose="020F0502020204030204" pitchFamily="34" charset="0"/>
                <a:cs typeface="Arial" panose="020B0604020202020204" pitchFamily="34" charset="0"/>
              </a:rPr>
              <a:t>, PFOA: 632 µg/kg </a:t>
            </a:r>
            <a:r>
              <a:rPr lang="nl-NL" sz="1400" err="1">
                <a:effectLst/>
                <a:latin typeface="Calibri" panose="020F0502020204030204" pitchFamily="34" charset="0"/>
                <a:ea typeface="Calibri" panose="020F0502020204030204" pitchFamily="34" charset="0"/>
                <a:cs typeface="Arial" panose="020B0604020202020204" pitchFamily="34" charset="0"/>
              </a:rPr>
              <a:t>ds</a:t>
            </a:r>
            <a:endParaRPr lang="nl-BE" sz="140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0349488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A886E88-6D8F-08E9-9DEA-04755D5B1634}"/>
              </a:ext>
            </a:extLst>
          </p:cNvPr>
          <p:cNvSpPr>
            <a:spLocks noGrp="1"/>
          </p:cNvSpPr>
          <p:nvPr>
            <p:ph type="title"/>
          </p:nvPr>
        </p:nvSpPr>
        <p:spPr/>
        <p:txBody>
          <a:bodyPr/>
          <a:lstStyle/>
          <a:p>
            <a:r>
              <a:rPr lang="nl-NL"/>
              <a:t>Impact gebruiksvoorwaarden - cascade</a:t>
            </a:r>
            <a:endParaRPr lang="nl-BE"/>
          </a:p>
        </p:txBody>
      </p:sp>
      <p:sp>
        <p:nvSpPr>
          <p:cNvPr id="5" name="Tijdelijke aanduiding voor tekst 4">
            <a:extLst>
              <a:ext uri="{FF2B5EF4-FFF2-40B4-BE49-F238E27FC236}">
                <a16:creationId xmlns:a16="http://schemas.microsoft.com/office/drawing/2014/main" id="{64BFB42B-DF0E-0CF2-4634-4C1230F699DE}"/>
              </a:ext>
            </a:extLst>
          </p:cNvPr>
          <p:cNvSpPr>
            <a:spLocks noGrp="1"/>
          </p:cNvSpPr>
          <p:nvPr>
            <p:ph type="body" idx="1"/>
          </p:nvPr>
        </p:nvSpPr>
        <p:spPr>
          <a:xfrm>
            <a:off x="839788" y="1681163"/>
            <a:ext cx="5157787" cy="347334"/>
          </a:xfrm>
        </p:spPr>
        <p:txBody>
          <a:bodyPr>
            <a:normAutofit/>
          </a:bodyPr>
          <a:lstStyle/>
          <a:p>
            <a:r>
              <a:rPr lang="nl-NL"/>
              <a:t>Gebruik als bodem (x)</a:t>
            </a:r>
            <a:endParaRPr lang="nl-BE"/>
          </a:p>
        </p:txBody>
      </p:sp>
      <p:sp>
        <p:nvSpPr>
          <p:cNvPr id="6" name="Tijdelijke aanduiding voor inhoud 5">
            <a:extLst>
              <a:ext uri="{FF2B5EF4-FFF2-40B4-BE49-F238E27FC236}">
                <a16:creationId xmlns:a16="http://schemas.microsoft.com/office/drawing/2014/main" id="{E6BFAE58-DD44-02DF-F255-1355C05A79F2}"/>
              </a:ext>
            </a:extLst>
          </p:cNvPr>
          <p:cNvSpPr>
            <a:spLocks noGrp="1"/>
          </p:cNvSpPr>
          <p:nvPr>
            <p:ph sz="half" idx="2"/>
          </p:nvPr>
        </p:nvSpPr>
        <p:spPr>
          <a:xfrm>
            <a:off x="839788" y="2144110"/>
            <a:ext cx="5157787" cy="4045553"/>
          </a:xfrm>
        </p:spPr>
        <p:txBody>
          <a:bodyPr>
            <a:normAutofit fontScale="62500" lnSpcReduction="20000"/>
          </a:bodyPr>
          <a:lstStyle/>
          <a:p>
            <a:pPr marL="0" indent="0" fontAlgn="ctr">
              <a:lnSpc>
                <a:spcPct val="107000"/>
              </a:lnSpc>
              <a:spcAft>
                <a:spcPts val="800"/>
              </a:spcAft>
              <a:buNone/>
              <a:tabLst>
                <a:tab pos="914400" algn="l"/>
              </a:tabLst>
            </a:pPr>
            <a:r>
              <a:rPr lang="nl-NL" sz="2200" kern="0">
                <a:solidFill>
                  <a:schemeClr val="tx1"/>
                </a:solidFill>
                <a:effectLst/>
                <a:ea typeface="Times New Roman" panose="02020603050405020304" pitchFamily="18" charset="0"/>
                <a:cs typeface="Calibri" panose="020F0502020204030204" pitchFamily="34" charset="0"/>
              </a:rPr>
              <a:t>≤  RG:</a:t>
            </a:r>
            <a:endParaRPr lang="nl-BE" sz="2200" kern="100">
              <a:solidFill>
                <a:schemeClr val="tx1"/>
              </a:solidFill>
              <a:effectLst/>
              <a:ea typeface="Calibri" panose="020F0502020204030204" pitchFamily="34" charset="0"/>
              <a:cs typeface="Times New Roman" panose="02020603050405020304" pitchFamily="18" charset="0"/>
            </a:endParaRPr>
          </a:p>
          <a:p>
            <a:pPr lvl="1" fontAlgn="ctr">
              <a:lnSpc>
                <a:spcPct val="107000"/>
              </a:lnSpc>
              <a:spcAft>
                <a:spcPts val="800"/>
              </a:spcAft>
              <a:buFont typeface="+mj-lt"/>
              <a:buAutoNum type="romanLcPeriod"/>
              <a:tabLst>
                <a:tab pos="1371600" algn="l"/>
              </a:tabLst>
            </a:pPr>
            <a:r>
              <a:rPr lang="nl-NL" sz="2200" kern="0">
                <a:solidFill>
                  <a:schemeClr val="tx1"/>
                </a:solidFill>
                <a:effectLst/>
                <a:ea typeface="Times New Roman" panose="02020603050405020304" pitchFamily="18" charset="0"/>
                <a:cs typeface="Calibri" panose="020F0502020204030204" pitchFamily="34" charset="0"/>
              </a:rPr>
              <a:t>Altijd vrij gebruik, geen nood aan kwaliteitstoets</a:t>
            </a:r>
          </a:p>
          <a:p>
            <a:pPr marL="0" indent="0" fontAlgn="ctr">
              <a:lnSpc>
                <a:spcPct val="107000"/>
              </a:lnSpc>
              <a:spcAft>
                <a:spcPts val="800"/>
              </a:spcAft>
              <a:buNone/>
              <a:tabLst>
                <a:tab pos="914400" algn="l"/>
              </a:tabLst>
            </a:pPr>
            <a:r>
              <a:rPr lang="nl-NL" sz="2200" kern="0">
                <a:solidFill>
                  <a:schemeClr val="tx1"/>
                </a:solidFill>
                <a:effectLst/>
                <a:ea typeface="Times New Roman" panose="02020603050405020304" pitchFamily="18" charset="0"/>
                <a:cs typeface="Calibri" panose="020F0502020204030204" pitchFamily="34" charset="0"/>
              </a:rPr>
              <a:t>≤  WVG:   </a:t>
            </a:r>
            <a:endParaRPr lang="nl-BE" sz="2200" kern="100">
              <a:solidFill>
                <a:schemeClr val="tx1"/>
              </a:solidFill>
              <a:effectLst/>
              <a:ea typeface="Calibri" panose="020F0502020204030204" pitchFamily="34" charset="0"/>
              <a:cs typeface="Times New Roman" panose="02020603050405020304" pitchFamily="18" charset="0"/>
            </a:endParaRPr>
          </a:p>
          <a:p>
            <a:pPr lvl="1" fontAlgn="ctr">
              <a:lnSpc>
                <a:spcPct val="107000"/>
              </a:lnSpc>
              <a:spcAft>
                <a:spcPts val="800"/>
              </a:spcAft>
              <a:buFont typeface="+mj-lt"/>
              <a:buAutoNum type="romanLcPeriod"/>
              <a:tabLst>
                <a:tab pos="1371600" algn="l"/>
              </a:tabLst>
            </a:pPr>
            <a:r>
              <a:rPr lang="nl-NL" sz="2200" kern="0">
                <a:solidFill>
                  <a:schemeClr val="tx1"/>
                </a:solidFill>
                <a:effectLst/>
                <a:ea typeface="Times New Roman" panose="02020603050405020304" pitchFamily="18" charset="0"/>
                <a:cs typeface="Calibri" panose="020F0502020204030204" pitchFamily="34" charset="0"/>
              </a:rPr>
              <a:t>Vrij gebruik buiten WW, BZ I, II, III of boven gemiddelde grondwaterniveau</a:t>
            </a:r>
          </a:p>
          <a:p>
            <a:pPr lvl="1" fontAlgn="ctr">
              <a:lnSpc>
                <a:spcPct val="107000"/>
              </a:lnSpc>
              <a:spcAft>
                <a:spcPts val="800"/>
              </a:spcAft>
              <a:buFont typeface="+mj-lt"/>
              <a:buAutoNum type="romanLcPeriod"/>
              <a:tabLst>
                <a:tab pos="1371600" algn="l"/>
              </a:tabLst>
            </a:pPr>
            <a:r>
              <a:rPr lang="nl-NL" sz="2200" kern="0">
                <a:solidFill>
                  <a:srgbClr val="FF0000"/>
                </a:solidFill>
                <a:effectLst/>
                <a:ea typeface="Times New Roman" panose="02020603050405020304" pitchFamily="18" charset="0"/>
                <a:cs typeface="Calibri" panose="020F0502020204030204" pitchFamily="34" charset="0"/>
              </a:rPr>
              <a:t>Kwaliteitstoets nodig voor WW, BZ I, II, III, onderwatertoepassing, BUITEN de KWZ</a:t>
            </a:r>
          </a:p>
          <a:p>
            <a:pPr marL="0" indent="0" fontAlgn="ctr">
              <a:lnSpc>
                <a:spcPct val="107000"/>
              </a:lnSpc>
              <a:spcAft>
                <a:spcPts val="800"/>
              </a:spcAft>
              <a:buNone/>
              <a:tabLst>
                <a:tab pos="914400" algn="l"/>
              </a:tabLst>
            </a:pPr>
            <a:r>
              <a:rPr lang="nl-NL" sz="2200" kern="0">
                <a:solidFill>
                  <a:schemeClr val="tx1"/>
                </a:solidFill>
                <a:effectLst/>
                <a:ea typeface="Times New Roman" panose="02020603050405020304" pitchFamily="18" charset="0"/>
                <a:cs typeface="Calibri" panose="020F0502020204030204" pitchFamily="34" charset="0"/>
              </a:rPr>
              <a:t>&gt; WVG:</a:t>
            </a:r>
            <a:endParaRPr lang="nl-BE" sz="2200" kern="100">
              <a:solidFill>
                <a:schemeClr val="tx1"/>
              </a:solidFill>
              <a:effectLst/>
              <a:ea typeface="Calibri" panose="020F0502020204030204" pitchFamily="34" charset="0"/>
              <a:cs typeface="Times New Roman" panose="02020603050405020304" pitchFamily="18" charset="0"/>
            </a:endParaRPr>
          </a:p>
          <a:p>
            <a:pPr lvl="1" fontAlgn="ctr">
              <a:lnSpc>
                <a:spcPct val="107000"/>
              </a:lnSpc>
              <a:spcAft>
                <a:spcPts val="800"/>
              </a:spcAft>
              <a:buFont typeface="+mj-lt"/>
              <a:buAutoNum type="romanLcPeriod"/>
              <a:tabLst>
                <a:tab pos="1371600" algn="l"/>
              </a:tabLst>
            </a:pPr>
            <a:r>
              <a:rPr lang="nl-NL" sz="2200" kern="0">
                <a:solidFill>
                  <a:schemeClr val="tx1"/>
                </a:solidFill>
                <a:effectLst/>
                <a:ea typeface="Times New Roman" panose="02020603050405020304" pitchFamily="18" charset="0"/>
                <a:cs typeface="Calibri" panose="020F0502020204030204" pitchFamily="34" charset="0"/>
              </a:rPr>
              <a:t>Geen gebruik als bodem buiten de KWZ mogelijk</a:t>
            </a:r>
            <a:endParaRPr lang="nl-BE" kern="100">
              <a:solidFill>
                <a:schemeClr val="tx1"/>
              </a:solidFill>
              <a:effectLst/>
              <a:ea typeface="Calibri" panose="020F0502020204030204" pitchFamily="34" charset="0"/>
              <a:cs typeface="Times New Roman" panose="02020603050405020304" pitchFamily="18" charset="0"/>
            </a:endParaRPr>
          </a:p>
          <a:p>
            <a:endParaRPr lang="nl-BE"/>
          </a:p>
        </p:txBody>
      </p:sp>
      <p:sp>
        <p:nvSpPr>
          <p:cNvPr id="7" name="Tijdelijke aanduiding voor tekst 6">
            <a:extLst>
              <a:ext uri="{FF2B5EF4-FFF2-40B4-BE49-F238E27FC236}">
                <a16:creationId xmlns:a16="http://schemas.microsoft.com/office/drawing/2014/main" id="{5FCE9245-0119-E654-0B7E-857F532F87BA}"/>
              </a:ext>
            </a:extLst>
          </p:cNvPr>
          <p:cNvSpPr>
            <a:spLocks noGrp="1"/>
          </p:cNvSpPr>
          <p:nvPr>
            <p:ph type="body" sz="quarter" idx="3"/>
          </p:nvPr>
        </p:nvSpPr>
        <p:spPr>
          <a:xfrm>
            <a:off x="6172200" y="1681163"/>
            <a:ext cx="5183188" cy="347334"/>
          </a:xfrm>
        </p:spPr>
        <p:txBody>
          <a:bodyPr>
            <a:normAutofit/>
          </a:bodyPr>
          <a:lstStyle/>
          <a:p>
            <a:r>
              <a:rPr lang="nl-NL"/>
              <a:t>Gebruik in BBG/VVP (</a:t>
            </a:r>
            <a:r>
              <a:rPr lang="nl-NL" err="1"/>
              <a:t>z</a:t>
            </a:r>
            <a:r>
              <a:rPr lang="nl-NL"/>
              <a:t>)</a:t>
            </a:r>
            <a:endParaRPr lang="nl-BE"/>
          </a:p>
        </p:txBody>
      </p:sp>
      <p:sp>
        <p:nvSpPr>
          <p:cNvPr id="8" name="Tijdelijke aanduiding voor inhoud 7">
            <a:extLst>
              <a:ext uri="{FF2B5EF4-FFF2-40B4-BE49-F238E27FC236}">
                <a16:creationId xmlns:a16="http://schemas.microsoft.com/office/drawing/2014/main" id="{6E2E6605-632C-EA26-9586-ED28BCF0D3ED}"/>
              </a:ext>
            </a:extLst>
          </p:cNvPr>
          <p:cNvSpPr>
            <a:spLocks noGrp="1"/>
          </p:cNvSpPr>
          <p:nvPr>
            <p:ph sz="quarter" idx="4"/>
          </p:nvPr>
        </p:nvSpPr>
        <p:spPr>
          <a:xfrm>
            <a:off x="6172200" y="2144110"/>
            <a:ext cx="5183188" cy="4045553"/>
          </a:xfrm>
        </p:spPr>
        <p:txBody>
          <a:bodyPr>
            <a:normAutofit fontScale="62500" lnSpcReduction="20000"/>
          </a:bodyPr>
          <a:lstStyle/>
          <a:p>
            <a:pPr marL="457200" lvl="1" indent="0" fontAlgn="ctr">
              <a:lnSpc>
                <a:spcPct val="107000"/>
              </a:lnSpc>
              <a:spcAft>
                <a:spcPts val="800"/>
              </a:spcAft>
              <a:buNone/>
              <a:tabLst>
                <a:tab pos="914400" algn="l"/>
              </a:tabLst>
            </a:pPr>
            <a:r>
              <a:rPr lang="nl-NL" sz="1800" kern="0">
                <a:solidFill>
                  <a:schemeClr val="tx1"/>
                </a:solidFill>
                <a:effectLst/>
                <a:ea typeface="Times New Roman" panose="02020603050405020304" pitchFamily="18" charset="0"/>
                <a:cs typeface="Calibri" panose="020F0502020204030204" pitchFamily="34" charset="0"/>
              </a:rPr>
              <a:t>≤  RG:</a:t>
            </a:r>
            <a:endParaRPr lang="nl-BE" sz="1800" kern="100">
              <a:solidFill>
                <a:schemeClr val="tx1"/>
              </a:solidFill>
              <a:effectLst/>
              <a:ea typeface="Calibri" panose="020F0502020204030204" pitchFamily="34" charset="0"/>
              <a:cs typeface="Times New Roman" panose="02020603050405020304" pitchFamily="18" charset="0"/>
            </a:endParaRPr>
          </a:p>
          <a:p>
            <a:pPr marL="1143000" lvl="2" indent="-228600" fontAlgn="ctr">
              <a:lnSpc>
                <a:spcPct val="107000"/>
              </a:lnSpc>
              <a:spcAft>
                <a:spcPts val="800"/>
              </a:spcAft>
              <a:buFont typeface="+mj-lt"/>
              <a:buAutoNum type="romanLcPeriod"/>
              <a:tabLst>
                <a:tab pos="1371600" algn="l"/>
              </a:tabLst>
            </a:pPr>
            <a:r>
              <a:rPr lang="nl-NL" sz="1800" kern="0">
                <a:solidFill>
                  <a:schemeClr val="tx1"/>
                </a:solidFill>
                <a:effectLst/>
                <a:ea typeface="Times New Roman" panose="02020603050405020304" pitchFamily="18" charset="0"/>
                <a:cs typeface="Calibri" panose="020F0502020204030204" pitchFamily="34" charset="0"/>
              </a:rPr>
              <a:t>Altijd vrij gebruik, geen nood aan kwaliteitstoets</a:t>
            </a:r>
          </a:p>
          <a:p>
            <a:pPr marL="1143000" lvl="2" indent="-228600" fontAlgn="ctr">
              <a:lnSpc>
                <a:spcPct val="107000"/>
              </a:lnSpc>
              <a:spcAft>
                <a:spcPts val="800"/>
              </a:spcAft>
              <a:buFont typeface="+mj-lt"/>
              <a:buAutoNum type="romanLcPeriod"/>
              <a:tabLst>
                <a:tab pos="1371600" algn="l"/>
              </a:tabLst>
            </a:pPr>
            <a:endParaRPr lang="nl-NL" sz="1800" kern="0">
              <a:solidFill>
                <a:schemeClr val="tx1"/>
              </a:solidFill>
              <a:effectLst/>
              <a:ea typeface="Times New Roman" panose="02020603050405020304" pitchFamily="18" charset="0"/>
              <a:cs typeface="Calibri" panose="020F0502020204030204" pitchFamily="34" charset="0"/>
            </a:endParaRPr>
          </a:p>
          <a:p>
            <a:pPr marL="457200" lvl="1" indent="0" fontAlgn="ctr">
              <a:lnSpc>
                <a:spcPct val="107000"/>
              </a:lnSpc>
              <a:spcAft>
                <a:spcPts val="800"/>
              </a:spcAft>
              <a:buNone/>
              <a:tabLst>
                <a:tab pos="914400" algn="l"/>
              </a:tabLst>
            </a:pPr>
            <a:r>
              <a:rPr lang="nl-NL" sz="1800" kern="0">
                <a:solidFill>
                  <a:schemeClr val="tx1"/>
                </a:solidFill>
                <a:effectLst/>
                <a:ea typeface="Times New Roman" panose="02020603050405020304" pitchFamily="18" charset="0"/>
                <a:cs typeface="Calibri" panose="020F0502020204030204" pitchFamily="34" charset="0"/>
              </a:rPr>
              <a:t>≤  WVG:  (‘Vrij gebruik’)</a:t>
            </a:r>
            <a:endParaRPr lang="nl-BE" sz="1800" kern="100">
              <a:solidFill>
                <a:schemeClr val="tx1"/>
              </a:solidFill>
              <a:effectLst/>
              <a:ea typeface="Calibri" panose="020F0502020204030204" pitchFamily="34" charset="0"/>
              <a:cs typeface="Times New Roman" panose="02020603050405020304" pitchFamily="18" charset="0"/>
            </a:endParaRPr>
          </a:p>
          <a:p>
            <a:pPr lvl="2" fontAlgn="ctr">
              <a:lnSpc>
                <a:spcPct val="107000"/>
              </a:lnSpc>
              <a:spcAft>
                <a:spcPts val="800"/>
              </a:spcAft>
              <a:buFont typeface="+mj-lt"/>
              <a:buAutoNum type="romanLcPeriod"/>
              <a:tabLst>
                <a:tab pos="1371600" algn="l"/>
              </a:tabLst>
            </a:pPr>
            <a:r>
              <a:rPr lang="nl-NL" sz="1800" kern="0">
                <a:solidFill>
                  <a:schemeClr val="tx1"/>
                </a:solidFill>
                <a:effectLst/>
                <a:ea typeface="Times New Roman" panose="02020603050405020304" pitchFamily="18" charset="0"/>
                <a:cs typeface="Calibri" panose="020F0502020204030204" pitchFamily="34" charset="0"/>
              </a:rPr>
              <a:t>Vrij gebruik buiten WW, BZ I, II, III of boven gemiddelde grondwaterniveau</a:t>
            </a:r>
          </a:p>
          <a:p>
            <a:pPr marL="1143000" lvl="2" indent="-228600" fontAlgn="ctr">
              <a:lnSpc>
                <a:spcPct val="107000"/>
              </a:lnSpc>
              <a:spcAft>
                <a:spcPts val="800"/>
              </a:spcAft>
              <a:buFont typeface="+mj-lt"/>
              <a:buAutoNum type="romanLcPeriod"/>
              <a:tabLst>
                <a:tab pos="1371600" algn="l"/>
              </a:tabLst>
            </a:pPr>
            <a:r>
              <a:rPr lang="nl-NL" sz="1800" kern="0">
                <a:solidFill>
                  <a:srgbClr val="FF0000"/>
                </a:solidFill>
                <a:effectLst/>
                <a:ea typeface="Times New Roman" panose="02020603050405020304" pitchFamily="18" charset="0"/>
                <a:cs typeface="Calibri" panose="020F0502020204030204" pitchFamily="34" charset="0"/>
              </a:rPr>
              <a:t>Kwaliteitstoets nodig voor WW, BZ I, II, III, onderwatertoepassing, BUITEN de KWZ</a:t>
            </a:r>
            <a:endParaRPr lang="nl-BE" sz="1800" kern="100">
              <a:solidFill>
                <a:srgbClr val="FF0000"/>
              </a:solidFill>
              <a:effectLst/>
              <a:ea typeface="Calibri" panose="020F0502020204030204" pitchFamily="34" charset="0"/>
              <a:cs typeface="Times New Roman" panose="02020603050405020304" pitchFamily="18" charset="0"/>
            </a:endParaRPr>
          </a:p>
          <a:p>
            <a:pPr marL="457200" lvl="1" indent="0" fontAlgn="ctr">
              <a:lnSpc>
                <a:spcPct val="107000"/>
              </a:lnSpc>
              <a:spcAft>
                <a:spcPts val="800"/>
              </a:spcAft>
              <a:buNone/>
              <a:tabLst>
                <a:tab pos="914400" algn="l"/>
              </a:tabLst>
            </a:pPr>
            <a:endParaRPr lang="nl-NL" sz="1800" kern="0">
              <a:solidFill>
                <a:schemeClr val="tx1"/>
              </a:solidFill>
              <a:effectLst/>
              <a:ea typeface="Times New Roman" panose="02020603050405020304" pitchFamily="18" charset="0"/>
              <a:cs typeface="Calibri" panose="020F0502020204030204" pitchFamily="34" charset="0"/>
            </a:endParaRPr>
          </a:p>
          <a:p>
            <a:pPr marL="457200" lvl="1" indent="0" fontAlgn="ctr">
              <a:lnSpc>
                <a:spcPct val="107000"/>
              </a:lnSpc>
              <a:spcAft>
                <a:spcPts val="800"/>
              </a:spcAft>
              <a:buNone/>
              <a:tabLst>
                <a:tab pos="914400" algn="l"/>
              </a:tabLst>
            </a:pPr>
            <a:r>
              <a:rPr lang="nl-NL" sz="1800" kern="0">
                <a:solidFill>
                  <a:schemeClr val="tx1"/>
                </a:solidFill>
                <a:effectLst/>
                <a:ea typeface="Times New Roman" panose="02020603050405020304" pitchFamily="18" charset="0"/>
                <a:cs typeface="Calibri" panose="020F0502020204030204" pitchFamily="34" charset="0"/>
              </a:rPr>
              <a:t>&gt; WVG:</a:t>
            </a:r>
            <a:endParaRPr lang="nl-BE" sz="1800" kern="100">
              <a:solidFill>
                <a:schemeClr val="tx1"/>
              </a:solidFill>
              <a:effectLst/>
              <a:ea typeface="Calibri" panose="020F0502020204030204" pitchFamily="34" charset="0"/>
              <a:cs typeface="Times New Roman" panose="02020603050405020304" pitchFamily="18" charset="0"/>
            </a:endParaRPr>
          </a:p>
          <a:p>
            <a:pPr marL="1143000" lvl="2" indent="-228600" fontAlgn="ctr">
              <a:lnSpc>
                <a:spcPct val="107000"/>
              </a:lnSpc>
              <a:spcAft>
                <a:spcPts val="800"/>
              </a:spcAft>
              <a:buFont typeface="+mj-lt"/>
              <a:buAutoNum type="romanLcPeriod"/>
              <a:tabLst>
                <a:tab pos="1371600" algn="l"/>
              </a:tabLst>
            </a:pPr>
            <a:r>
              <a:rPr lang="nl-NL" sz="1800" kern="0">
                <a:solidFill>
                  <a:schemeClr val="tx1"/>
                </a:solidFill>
                <a:effectLst/>
                <a:ea typeface="Times New Roman" panose="02020603050405020304" pitchFamily="18" charset="0"/>
                <a:cs typeface="Calibri" panose="020F0502020204030204" pitchFamily="34" charset="0"/>
              </a:rPr>
              <a:t>PFOS &amp; PFOA &lt;= hoogste TWSN;</a:t>
            </a:r>
            <a:r>
              <a:rPr lang="nl-NL" sz="1800" kern="0">
                <a:solidFill>
                  <a:schemeClr val="tx1"/>
                </a:solidFill>
                <a:ea typeface="Times New Roman" panose="02020603050405020304" pitchFamily="18" charset="0"/>
                <a:cs typeface="Calibri" panose="020F0502020204030204" pitchFamily="34" charset="0"/>
              </a:rPr>
              <a:t> </a:t>
            </a:r>
            <a:r>
              <a:rPr lang="nl-NL" sz="1800" kern="0">
                <a:solidFill>
                  <a:srgbClr val="FF0000"/>
                </a:solidFill>
                <a:effectLst/>
                <a:ea typeface="Times New Roman" panose="02020603050405020304" pitchFamily="18" charset="0"/>
                <a:cs typeface="Calibri" panose="020F0502020204030204" pitchFamily="34" charset="0"/>
              </a:rPr>
              <a:t>en</a:t>
            </a:r>
            <a:endParaRPr lang="nl-BE" sz="1800" kern="100">
              <a:solidFill>
                <a:srgbClr val="FF0000"/>
              </a:solidFill>
              <a:effectLst/>
              <a:ea typeface="Calibri" panose="020F0502020204030204" pitchFamily="34" charset="0"/>
              <a:cs typeface="Times New Roman" panose="02020603050405020304" pitchFamily="18" charset="0"/>
            </a:endParaRPr>
          </a:p>
          <a:p>
            <a:pPr marL="1143000" lvl="2" indent="-228600" fontAlgn="ctr">
              <a:lnSpc>
                <a:spcPct val="107000"/>
              </a:lnSpc>
              <a:spcAft>
                <a:spcPts val="800"/>
              </a:spcAft>
              <a:buFont typeface="+mj-lt"/>
              <a:buAutoNum type="romanLcPeriod"/>
              <a:tabLst>
                <a:tab pos="1371600" algn="l"/>
              </a:tabLst>
            </a:pPr>
            <a:r>
              <a:rPr lang="nl-NL" sz="1800" kern="0">
                <a:solidFill>
                  <a:schemeClr val="tx1"/>
                </a:solidFill>
                <a:effectLst/>
                <a:ea typeface="Times New Roman" panose="02020603050405020304" pitchFamily="18" charset="0"/>
                <a:cs typeface="Calibri" panose="020F0502020204030204" pitchFamily="34" charset="0"/>
              </a:rPr>
              <a:t>Uitloog:</a:t>
            </a:r>
            <a:endParaRPr lang="nl-BE" sz="1800" kern="100">
              <a:solidFill>
                <a:schemeClr val="tx1"/>
              </a:solidFill>
              <a:effectLst/>
              <a:ea typeface="Calibri" panose="020F0502020204030204" pitchFamily="34" charset="0"/>
              <a:cs typeface="Times New Roman" panose="02020603050405020304" pitchFamily="18" charset="0"/>
            </a:endParaRPr>
          </a:p>
          <a:p>
            <a:pPr marL="1371600" lvl="3" indent="0" fontAlgn="ctr">
              <a:lnSpc>
                <a:spcPct val="107000"/>
              </a:lnSpc>
              <a:spcAft>
                <a:spcPts val="800"/>
              </a:spcAft>
              <a:buNone/>
              <a:tabLst>
                <a:tab pos="1828800" algn="l"/>
              </a:tabLst>
            </a:pPr>
            <a:r>
              <a:rPr lang="nl-NL" kern="0">
                <a:solidFill>
                  <a:schemeClr val="tx1"/>
                </a:solidFill>
                <a:effectLst/>
                <a:ea typeface="Times New Roman" panose="02020603050405020304" pitchFamily="18" charset="0"/>
                <a:cs typeface="Calibri" panose="020F0502020204030204" pitchFamily="34" charset="0"/>
              </a:rPr>
              <a:t>Uitloogproef som PFAS &lt;= </a:t>
            </a:r>
            <a:r>
              <a:rPr lang="nl-NL" kern="0">
                <a:solidFill>
                  <a:srgbClr val="FF0000"/>
                </a:solidFill>
                <a:effectLst/>
                <a:ea typeface="Times New Roman" panose="02020603050405020304" pitchFamily="18" charset="0"/>
                <a:cs typeface="Calibri" panose="020F0502020204030204" pitchFamily="34" charset="0"/>
              </a:rPr>
              <a:t>cumulatieve</a:t>
            </a:r>
            <a:r>
              <a:rPr lang="nl-NL" kern="0">
                <a:solidFill>
                  <a:schemeClr val="tx1"/>
                </a:solidFill>
                <a:effectLst/>
                <a:ea typeface="Times New Roman" panose="02020603050405020304" pitchFamily="18" charset="0"/>
                <a:cs typeface="Calibri" panose="020F0502020204030204" pitchFamily="34" charset="0"/>
              </a:rPr>
              <a:t> toetsingswaarden grondwater</a:t>
            </a:r>
            <a:endParaRPr lang="nl-BE" kern="100">
              <a:solidFill>
                <a:schemeClr val="tx1"/>
              </a:solidFill>
              <a:effectLst/>
              <a:ea typeface="Calibri" panose="020F0502020204030204" pitchFamily="34" charset="0"/>
              <a:cs typeface="Times New Roman" panose="02020603050405020304" pitchFamily="18" charset="0"/>
            </a:endParaRPr>
          </a:p>
          <a:p>
            <a:pPr marL="2057400" lvl="4" indent="-228600" fontAlgn="ctr">
              <a:lnSpc>
                <a:spcPct val="107000"/>
              </a:lnSpc>
              <a:spcAft>
                <a:spcPts val="800"/>
              </a:spcAft>
              <a:buFont typeface="+mj-lt"/>
              <a:buAutoNum type="alphaLcPeriod"/>
              <a:tabLst>
                <a:tab pos="2286000" algn="l"/>
              </a:tabLst>
            </a:pPr>
            <a:r>
              <a:rPr lang="nl-NL" kern="0">
                <a:solidFill>
                  <a:schemeClr val="tx1"/>
                </a:solidFill>
                <a:effectLst/>
                <a:ea typeface="Times New Roman" panose="02020603050405020304" pitchFamily="18" charset="0"/>
                <a:cs typeface="Calibri" panose="020F0502020204030204" pitchFamily="34" charset="0"/>
              </a:rPr>
              <a:t>Som 20 PFAS &lt;= 0,1µg/l</a:t>
            </a:r>
          </a:p>
          <a:p>
            <a:pPr marL="2057400" lvl="4" indent="-228600" fontAlgn="ctr">
              <a:lnSpc>
                <a:spcPct val="107000"/>
              </a:lnSpc>
              <a:spcAft>
                <a:spcPts val="800"/>
              </a:spcAft>
              <a:buFont typeface="+mj-lt"/>
              <a:buAutoNum type="alphaLcPeriod"/>
              <a:tabLst>
                <a:tab pos="2286000" algn="l"/>
              </a:tabLst>
            </a:pPr>
            <a:r>
              <a:rPr lang="de-DE" sz="1800" kern="0">
                <a:solidFill>
                  <a:schemeClr val="tx1"/>
                </a:solidFill>
                <a:effectLst/>
                <a:latin typeface="Calibri" panose="020F0502020204030204" pitchFamily="34" charset="0"/>
                <a:ea typeface="Times New Roman" panose="02020603050405020304" pitchFamily="18" charset="0"/>
              </a:rPr>
              <a:t>Som </a:t>
            </a:r>
            <a:r>
              <a:rPr lang="de-DE" sz="1800" kern="0" err="1">
                <a:solidFill>
                  <a:schemeClr val="tx1"/>
                </a:solidFill>
                <a:effectLst/>
                <a:latin typeface="Calibri" panose="020F0502020204030204" pitchFamily="34" charset="0"/>
                <a:ea typeface="Times New Roman" panose="02020603050405020304" pitchFamily="18" charset="0"/>
              </a:rPr>
              <a:t>kwant</a:t>
            </a:r>
            <a:r>
              <a:rPr lang="de-DE" sz="1800" kern="0">
                <a:solidFill>
                  <a:schemeClr val="tx1"/>
                </a:solidFill>
                <a:effectLst/>
                <a:latin typeface="Calibri" panose="020F0502020204030204" pitchFamily="34" charset="0"/>
                <a:ea typeface="Times New Roman" panose="02020603050405020304" pitchFamily="18" charset="0"/>
              </a:rPr>
              <a:t> &amp; </a:t>
            </a:r>
            <a:r>
              <a:rPr lang="de-DE" sz="1800" kern="0" err="1">
                <a:solidFill>
                  <a:schemeClr val="tx1"/>
                </a:solidFill>
                <a:effectLst/>
                <a:latin typeface="Calibri" panose="020F0502020204030204" pitchFamily="34" charset="0"/>
                <a:ea typeface="Times New Roman" panose="02020603050405020304" pitchFamily="18" charset="0"/>
              </a:rPr>
              <a:t>ind</a:t>
            </a:r>
            <a:r>
              <a:rPr lang="de-DE" sz="1800" kern="0">
                <a:solidFill>
                  <a:schemeClr val="tx1"/>
                </a:solidFill>
                <a:effectLst/>
                <a:latin typeface="Calibri" panose="020F0502020204030204" pitchFamily="34" charset="0"/>
                <a:ea typeface="Times New Roman" panose="02020603050405020304" pitchFamily="18" charset="0"/>
              </a:rPr>
              <a:t> PFAS &lt;= 0,5µg/l</a:t>
            </a:r>
            <a:endParaRPr lang="nl-BE">
              <a:solidFill>
                <a:schemeClr val="tx1"/>
              </a:solidFill>
            </a:endParaRPr>
          </a:p>
        </p:txBody>
      </p:sp>
      <p:sp>
        <p:nvSpPr>
          <p:cNvPr id="4" name="Tijdelijke aanduiding voor dianummer 3">
            <a:extLst>
              <a:ext uri="{FF2B5EF4-FFF2-40B4-BE49-F238E27FC236}">
                <a16:creationId xmlns:a16="http://schemas.microsoft.com/office/drawing/2014/main" id="{139B90D5-E68C-F028-4090-E21BEBBE030D}"/>
              </a:ext>
            </a:extLst>
          </p:cNvPr>
          <p:cNvSpPr>
            <a:spLocks noGrp="1"/>
          </p:cNvSpPr>
          <p:nvPr>
            <p:ph type="sldNum" sz="quarter" idx="12"/>
          </p:nvPr>
        </p:nvSpPr>
        <p:spPr/>
        <p:txBody>
          <a:bodyPr/>
          <a:lstStyle/>
          <a:p>
            <a:fld id="{7A911662-BE22-413A-B62E-4D058A8DD1B4}" type="slidenum">
              <a:rPr lang="nl-BE" smtClean="0"/>
              <a:pPr/>
              <a:t>25</a:t>
            </a:fld>
            <a:endParaRPr lang="nl-BE"/>
          </a:p>
        </p:txBody>
      </p:sp>
    </p:spTree>
    <p:extLst>
      <p:ext uri="{BB962C8B-B14F-4D97-AF65-F5344CB8AC3E}">
        <p14:creationId xmlns:p14="http://schemas.microsoft.com/office/powerpoint/2010/main" val="14380310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E3C9A08-D825-C8B1-E0E3-06E13CBD2D7F}"/>
              </a:ext>
            </a:extLst>
          </p:cNvPr>
          <p:cNvSpPr>
            <a:spLocks noGrp="1"/>
          </p:cNvSpPr>
          <p:nvPr>
            <p:ph type="title"/>
          </p:nvPr>
        </p:nvSpPr>
        <p:spPr/>
        <p:txBody>
          <a:bodyPr/>
          <a:lstStyle/>
          <a:p>
            <a:r>
              <a:rPr lang="nl-NL"/>
              <a:t>En binnen de KWZ (y)?</a:t>
            </a:r>
            <a:endParaRPr lang="nl-BE"/>
          </a:p>
        </p:txBody>
      </p:sp>
      <p:sp>
        <p:nvSpPr>
          <p:cNvPr id="5" name="Tijdelijke aanduiding voor tekst 4">
            <a:extLst>
              <a:ext uri="{FF2B5EF4-FFF2-40B4-BE49-F238E27FC236}">
                <a16:creationId xmlns:a16="http://schemas.microsoft.com/office/drawing/2014/main" id="{753F238D-0EE0-6F50-6D6E-F27F77FB6DD9}"/>
              </a:ext>
            </a:extLst>
          </p:cNvPr>
          <p:cNvSpPr>
            <a:spLocks noGrp="1"/>
          </p:cNvSpPr>
          <p:nvPr>
            <p:ph type="body" idx="1"/>
          </p:nvPr>
        </p:nvSpPr>
        <p:spPr>
          <a:xfrm>
            <a:off x="839788" y="1681163"/>
            <a:ext cx="5157787" cy="389375"/>
          </a:xfrm>
        </p:spPr>
        <p:txBody>
          <a:bodyPr>
            <a:normAutofit/>
          </a:bodyPr>
          <a:lstStyle/>
          <a:p>
            <a:r>
              <a:rPr lang="nl-NL"/>
              <a:t>Als bodem </a:t>
            </a:r>
            <a:endParaRPr lang="nl-BE"/>
          </a:p>
        </p:txBody>
      </p:sp>
      <p:sp>
        <p:nvSpPr>
          <p:cNvPr id="6" name="Tijdelijke aanduiding voor inhoud 5">
            <a:extLst>
              <a:ext uri="{FF2B5EF4-FFF2-40B4-BE49-F238E27FC236}">
                <a16:creationId xmlns:a16="http://schemas.microsoft.com/office/drawing/2014/main" id="{CDDFA41E-9297-F57A-5B7B-17697DEEEC6E}"/>
              </a:ext>
            </a:extLst>
          </p:cNvPr>
          <p:cNvSpPr>
            <a:spLocks noGrp="1"/>
          </p:cNvSpPr>
          <p:nvPr>
            <p:ph sz="half" idx="2"/>
          </p:nvPr>
        </p:nvSpPr>
        <p:spPr>
          <a:xfrm>
            <a:off x="630622" y="2070538"/>
            <a:ext cx="5366954" cy="4119125"/>
          </a:xfrm>
        </p:spPr>
        <p:txBody>
          <a:bodyPr>
            <a:normAutofit fontScale="70000" lnSpcReduction="20000"/>
          </a:bodyPr>
          <a:lstStyle/>
          <a:p>
            <a:pPr marL="0" indent="0" fontAlgn="ctr">
              <a:lnSpc>
                <a:spcPct val="107000"/>
              </a:lnSpc>
              <a:spcAft>
                <a:spcPts val="800"/>
              </a:spcAft>
              <a:buNone/>
              <a:tabLst>
                <a:tab pos="914400" algn="l"/>
              </a:tabLst>
            </a:pPr>
            <a:r>
              <a:rPr lang="nl-BE" sz="2000">
                <a:solidFill>
                  <a:schemeClr val="tx1"/>
                </a:solidFill>
              </a:rPr>
              <a:t>≤</a:t>
            </a:r>
            <a:r>
              <a:rPr lang="nl-NL" sz="2000" kern="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 WVG: ‘Vrij gebruik’ </a:t>
            </a:r>
            <a:endParaRPr lang="nl-BE" sz="2000" kern="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lvl="1" fontAlgn="ctr">
              <a:lnSpc>
                <a:spcPct val="107000"/>
              </a:lnSpc>
              <a:spcAft>
                <a:spcPts val="800"/>
              </a:spcAft>
              <a:buFont typeface="+mj-lt"/>
              <a:buAutoNum type="romanLcPeriod"/>
              <a:tabLst>
                <a:tab pos="1371600" algn="l"/>
              </a:tabLst>
            </a:pPr>
            <a:r>
              <a:rPr lang="nl-NL" sz="2000" kern="0">
                <a:solidFill>
                  <a:srgbClr val="C40C38"/>
                </a:solidFill>
                <a:latin typeface="Calibri" panose="020F0502020204030204" pitchFamily="34" charset="0"/>
                <a:ea typeface="Times New Roman" panose="02020603050405020304" pitchFamily="18" charset="0"/>
                <a:cs typeface="Calibri" panose="020F0502020204030204" pitchFamily="34" charset="0"/>
              </a:rPr>
              <a:t>Gebruik toegestaan, g</a:t>
            </a:r>
            <a:r>
              <a:rPr lang="nl-NL" sz="2000" kern="0">
                <a:solidFill>
                  <a:srgbClr val="C40C38"/>
                </a:solidFill>
                <a:effectLst/>
                <a:latin typeface="Calibri" panose="020F0502020204030204" pitchFamily="34" charset="0"/>
                <a:ea typeface="Times New Roman" panose="02020603050405020304" pitchFamily="18" charset="0"/>
                <a:cs typeface="Calibri" panose="020F0502020204030204" pitchFamily="34" charset="0"/>
              </a:rPr>
              <a:t>een kwaliteitstoets nodig</a:t>
            </a:r>
            <a:endParaRPr lang="nl-BE" sz="2000" kern="100">
              <a:solidFill>
                <a:srgbClr val="C40C38"/>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fontAlgn="ctr">
              <a:lnSpc>
                <a:spcPct val="107000"/>
              </a:lnSpc>
              <a:spcAft>
                <a:spcPts val="800"/>
              </a:spcAft>
              <a:buNone/>
              <a:tabLst>
                <a:tab pos="914400" algn="l"/>
              </a:tabLst>
            </a:pPr>
            <a:r>
              <a:rPr lang="nl-NL" sz="2000" kern="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&gt; WVG:</a:t>
            </a:r>
            <a:endParaRPr lang="nl-BE" sz="2000" kern="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lvl="1" fontAlgn="ctr">
              <a:lnSpc>
                <a:spcPct val="107000"/>
              </a:lnSpc>
              <a:spcAft>
                <a:spcPts val="800"/>
              </a:spcAft>
              <a:buFont typeface="+mj-lt"/>
              <a:buAutoNum type="romanLcPeriod"/>
              <a:tabLst>
                <a:tab pos="1371600" algn="l"/>
              </a:tabLst>
            </a:pPr>
            <a:r>
              <a:rPr lang="nl-NL" sz="2000" kern="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PFOS &amp; PFOA &lt;= 80% TWSN van het geldende </a:t>
            </a:r>
            <a:r>
              <a:rPr lang="nl-NL" sz="2000" kern="0">
                <a:solidFill>
                  <a:schemeClr val="tx1"/>
                </a:solidFill>
                <a:latin typeface="Calibri" panose="020F0502020204030204" pitchFamily="34" charset="0"/>
                <a:ea typeface="Times New Roman" panose="02020603050405020304" pitchFamily="18" charset="0"/>
                <a:cs typeface="Calibri" panose="020F0502020204030204" pitchFamily="34" charset="0"/>
              </a:rPr>
              <a:t>b</a:t>
            </a:r>
            <a:r>
              <a:rPr lang="nl-NL" sz="2000" kern="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estemmingstype </a:t>
            </a:r>
            <a:r>
              <a:rPr lang="nl-NL" sz="2000" kern="0">
                <a:solidFill>
                  <a:srgbClr val="C40C38"/>
                </a:solidFill>
                <a:effectLst/>
                <a:latin typeface="Calibri" panose="020F0502020204030204" pitchFamily="34" charset="0"/>
                <a:ea typeface="Times New Roman" panose="02020603050405020304" pitchFamily="18" charset="0"/>
                <a:cs typeface="Calibri" panose="020F0502020204030204" pitchFamily="34" charset="0"/>
              </a:rPr>
              <a:t>EN</a:t>
            </a:r>
            <a:endParaRPr lang="nl-BE" sz="2000" kern="100">
              <a:solidFill>
                <a:srgbClr val="C40C38"/>
              </a:solidFill>
              <a:effectLst/>
              <a:latin typeface="Calibri" panose="020F0502020204030204" pitchFamily="34" charset="0"/>
              <a:ea typeface="Calibri" panose="020F0502020204030204" pitchFamily="34" charset="0"/>
              <a:cs typeface="Times New Roman" panose="02020603050405020304" pitchFamily="18" charset="0"/>
            </a:endParaRPr>
          </a:p>
          <a:p>
            <a:pPr lvl="1" fontAlgn="ctr">
              <a:lnSpc>
                <a:spcPct val="107000"/>
              </a:lnSpc>
              <a:spcAft>
                <a:spcPts val="800"/>
              </a:spcAft>
              <a:buFont typeface="+mj-lt"/>
              <a:buAutoNum type="romanLcPeriod"/>
              <a:tabLst>
                <a:tab pos="1371600" algn="l"/>
              </a:tabLst>
            </a:pPr>
            <a:r>
              <a:rPr lang="nl-NL" sz="2000" kern="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Uitloog:</a:t>
            </a:r>
            <a:endParaRPr lang="nl-BE" sz="2000" kern="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lvl="2" fontAlgn="ctr">
              <a:lnSpc>
                <a:spcPct val="107000"/>
              </a:lnSpc>
              <a:spcAft>
                <a:spcPts val="800"/>
              </a:spcAft>
              <a:buFont typeface="+mj-lt"/>
              <a:buAutoNum type="romanLcPeriod"/>
              <a:tabLst>
                <a:tab pos="1828800" algn="l"/>
              </a:tabLst>
            </a:pPr>
            <a:r>
              <a:rPr lang="nl-NL" sz="1600" kern="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Uitloogproef som PFAS &lt;= </a:t>
            </a:r>
            <a:r>
              <a:rPr lang="nl-NL" sz="1600" kern="0">
                <a:solidFill>
                  <a:srgbClr val="C40C38"/>
                </a:solidFill>
                <a:effectLst/>
                <a:latin typeface="Calibri" panose="020F0502020204030204" pitchFamily="34" charset="0"/>
                <a:ea typeface="Times New Roman" panose="02020603050405020304" pitchFamily="18" charset="0"/>
                <a:cs typeface="Calibri" panose="020F0502020204030204" pitchFamily="34" charset="0"/>
              </a:rPr>
              <a:t>cumulatieve</a:t>
            </a:r>
            <a:r>
              <a:rPr lang="nl-NL" sz="1600" kern="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 toetsingswaarden grondwater</a:t>
            </a:r>
            <a:endParaRPr lang="nl-BE" sz="1600" kern="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lvl="3" fontAlgn="ctr">
              <a:lnSpc>
                <a:spcPct val="107000"/>
              </a:lnSpc>
              <a:spcAft>
                <a:spcPts val="800"/>
              </a:spcAft>
              <a:buFont typeface="+mj-lt"/>
              <a:buAutoNum type="arabicPeriod"/>
              <a:tabLst>
                <a:tab pos="2286000" algn="l"/>
              </a:tabLst>
            </a:pPr>
            <a:r>
              <a:rPr lang="nl-NL" sz="1400" kern="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Som 20 PFAS &lt;= 0,1µg/l</a:t>
            </a:r>
            <a:endParaRPr lang="nl-BE" sz="1400" kern="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lvl="3" fontAlgn="ctr">
              <a:lnSpc>
                <a:spcPct val="107000"/>
              </a:lnSpc>
              <a:spcAft>
                <a:spcPts val="800"/>
              </a:spcAft>
              <a:buFont typeface="+mj-lt"/>
              <a:buAutoNum type="arabicPeriod"/>
              <a:tabLst>
                <a:tab pos="2286000" algn="l"/>
              </a:tabLst>
            </a:pPr>
            <a:r>
              <a:rPr lang="nl-NL" sz="1400" kern="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Som kwant &amp; </a:t>
            </a:r>
            <a:r>
              <a:rPr lang="nl-NL" sz="1400" kern="0" err="1">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ind</a:t>
            </a:r>
            <a:r>
              <a:rPr lang="nl-NL" sz="1400" kern="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 PFAS &lt;= 0,5µg/l</a:t>
            </a:r>
            <a:endParaRPr lang="nl-BE" sz="1400" kern="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lvl="2" fontAlgn="ctr">
              <a:lnSpc>
                <a:spcPct val="107000"/>
              </a:lnSpc>
              <a:spcAft>
                <a:spcPts val="800"/>
              </a:spcAft>
              <a:buFont typeface="+mj-lt"/>
              <a:buAutoNum type="romanLcPeriod"/>
              <a:tabLst>
                <a:tab pos="1828800" algn="l"/>
              </a:tabLst>
            </a:pPr>
            <a:r>
              <a:rPr lang="nl-NL" sz="1600" kern="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Uitloogproef voldoet niet:</a:t>
            </a:r>
            <a:endParaRPr lang="nl-BE" sz="1600" kern="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lvl="3" fontAlgn="ctr">
              <a:lnSpc>
                <a:spcPct val="107000"/>
              </a:lnSpc>
              <a:spcAft>
                <a:spcPts val="800"/>
              </a:spcAft>
              <a:buFont typeface="+mj-lt"/>
              <a:buAutoNum type="arabicPeriod"/>
              <a:tabLst>
                <a:tab pos="2286000" algn="l"/>
              </a:tabLst>
            </a:pPr>
            <a:r>
              <a:rPr lang="nl-NL" sz="1400" kern="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Peilbuizen plaatsen &amp; GW concentraties meten </a:t>
            </a:r>
            <a:r>
              <a:rPr lang="nl-NL" sz="1400" kern="0" err="1">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cfr</a:t>
            </a:r>
            <a:r>
              <a:rPr lang="nl-NL" sz="1400" kern="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 </a:t>
            </a:r>
            <a:r>
              <a:rPr lang="nl-NL" sz="1400" kern="0" err="1">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CvGP</a:t>
            </a:r>
            <a:endParaRPr lang="nl-BE" sz="1400" kern="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lvl="3" fontAlgn="ctr">
              <a:lnSpc>
                <a:spcPct val="107000"/>
              </a:lnSpc>
              <a:spcAft>
                <a:spcPts val="800"/>
              </a:spcAft>
              <a:buFont typeface="+mj-lt"/>
              <a:buAutoNum type="arabicPeriod"/>
              <a:tabLst>
                <a:tab pos="2286000" algn="l"/>
              </a:tabLst>
            </a:pPr>
            <a:r>
              <a:rPr lang="nl-NL" sz="1400" kern="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Uitloogresultaat &lt;= 80% van reeds aanwezige concentraties</a:t>
            </a:r>
            <a:endParaRPr lang="nl-BE" sz="1400" kern="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lvl="3" fontAlgn="ctr">
              <a:lnSpc>
                <a:spcPct val="107000"/>
              </a:lnSpc>
              <a:spcAft>
                <a:spcPts val="800"/>
              </a:spcAft>
              <a:buFont typeface="+mj-lt"/>
              <a:buAutoNum type="arabicPeriod"/>
              <a:tabLst>
                <a:tab pos="2286000" algn="l"/>
              </a:tabLst>
            </a:pPr>
            <a:r>
              <a:rPr lang="nl-NL" sz="1400" kern="0">
                <a:solidFill>
                  <a:srgbClr val="C40C38"/>
                </a:solidFill>
                <a:effectLst/>
                <a:latin typeface="Calibri" panose="020F0502020204030204" pitchFamily="34" charset="0"/>
                <a:ea typeface="Times New Roman" panose="02020603050405020304" pitchFamily="18" charset="0"/>
                <a:cs typeface="Calibri" panose="020F0502020204030204" pitchFamily="34" charset="0"/>
              </a:rPr>
              <a:t>MAAR: niet voor gebruik in WW, BZ I, II, III, onderwatertoepassing</a:t>
            </a:r>
            <a:endParaRPr lang="nl-BE" sz="1400" kern="100">
              <a:solidFill>
                <a:srgbClr val="C40C38"/>
              </a:solidFill>
              <a:effectLst/>
              <a:latin typeface="Calibri" panose="020F0502020204030204" pitchFamily="34" charset="0"/>
              <a:ea typeface="Calibri" panose="020F0502020204030204" pitchFamily="34" charset="0"/>
              <a:cs typeface="Times New Roman" panose="02020603050405020304" pitchFamily="18" charset="0"/>
            </a:endParaRPr>
          </a:p>
          <a:p>
            <a:endParaRPr lang="nl-BE"/>
          </a:p>
        </p:txBody>
      </p:sp>
      <p:sp>
        <p:nvSpPr>
          <p:cNvPr id="7" name="Tijdelijke aanduiding voor tekst 6">
            <a:extLst>
              <a:ext uri="{FF2B5EF4-FFF2-40B4-BE49-F238E27FC236}">
                <a16:creationId xmlns:a16="http://schemas.microsoft.com/office/drawing/2014/main" id="{24521F84-C3F7-A4EB-DB41-990F57A52AB1}"/>
              </a:ext>
            </a:extLst>
          </p:cNvPr>
          <p:cNvSpPr>
            <a:spLocks noGrp="1"/>
          </p:cNvSpPr>
          <p:nvPr>
            <p:ph type="body" sz="quarter" idx="3"/>
          </p:nvPr>
        </p:nvSpPr>
        <p:spPr>
          <a:xfrm>
            <a:off x="6172200" y="1681163"/>
            <a:ext cx="5183188" cy="389375"/>
          </a:xfrm>
        </p:spPr>
        <p:txBody>
          <a:bodyPr>
            <a:normAutofit/>
          </a:bodyPr>
          <a:lstStyle/>
          <a:p>
            <a:r>
              <a:rPr lang="nl-NL"/>
              <a:t>Als BBG</a:t>
            </a:r>
            <a:endParaRPr lang="nl-BE"/>
          </a:p>
        </p:txBody>
      </p:sp>
      <p:sp>
        <p:nvSpPr>
          <p:cNvPr id="8" name="Tijdelijke aanduiding voor inhoud 7">
            <a:extLst>
              <a:ext uri="{FF2B5EF4-FFF2-40B4-BE49-F238E27FC236}">
                <a16:creationId xmlns:a16="http://schemas.microsoft.com/office/drawing/2014/main" id="{91DEF51A-C7F9-F328-11A7-DB93A09A6DFE}"/>
              </a:ext>
            </a:extLst>
          </p:cNvPr>
          <p:cNvSpPr>
            <a:spLocks noGrp="1"/>
          </p:cNvSpPr>
          <p:nvPr>
            <p:ph sz="quarter" idx="4"/>
          </p:nvPr>
        </p:nvSpPr>
        <p:spPr>
          <a:xfrm>
            <a:off x="6172199" y="2070538"/>
            <a:ext cx="5609897" cy="4119125"/>
          </a:xfrm>
        </p:spPr>
        <p:txBody>
          <a:bodyPr>
            <a:normAutofit fontScale="70000" lnSpcReduction="20000"/>
          </a:bodyPr>
          <a:lstStyle/>
          <a:p>
            <a:pPr marL="0" indent="0" fontAlgn="ctr">
              <a:lnSpc>
                <a:spcPct val="107000"/>
              </a:lnSpc>
              <a:spcAft>
                <a:spcPts val="800"/>
              </a:spcAft>
              <a:buNone/>
              <a:tabLst>
                <a:tab pos="914400" algn="l"/>
              </a:tabLst>
            </a:pPr>
            <a:r>
              <a:rPr lang="nl-NL" sz="1900" kern="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  WVG: ‘Vrij Gebruik’</a:t>
            </a:r>
            <a:endParaRPr lang="nl-BE" sz="1900" kern="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lvl="1" fontAlgn="ctr">
              <a:lnSpc>
                <a:spcPct val="107000"/>
              </a:lnSpc>
              <a:spcAft>
                <a:spcPts val="800"/>
              </a:spcAft>
              <a:buFont typeface="+mj-lt"/>
              <a:buAutoNum type="romanLcPeriod"/>
              <a:tabLst>
                <a:tab pos="1371600" algn="l"/>
              </a:tabLst>
            </a:pPr>
            <a:r>
              <a:rPr lang="nl-NL" sz="1900" kern="0">
                <a:solidFill>
                  <a:srgbClr val="C40C38"/>
                </a:solidFill>
                <a:latin typeface="Calibri" panose="020F0502020204030204" pitchFamily="34" charset="0"/>
                <a:ea typeface="Times New Roman" panose="02020603050405020304" pitchFamily="18" charset="0"/>
                <a:cs typeface="Calibri" panose="020F0502020204030204" pitchFamily="34" charset="0"/>
              </a:rPr>
              <a:t>Gebruik toegestaan</a:t>
            </a:r>
            <a:r>
              <a:rPr lang="nl-NL" sz="1900" kern="0">
                <a:solidFill>
                  <a:srgbClr val="C40C38"/>
                </a:solidFill>
                <a:effectLst/>
                <a:latin typeface="Calibri" panose="020F0502020204030204" pitchFamily="34" charset="0"/>
                <a:ea typeface="Times New Roman" panose="02020603050405020304" pitchFamily="18" charset="0"/>
                <a:cs typeface="Calibri" panose="020F0502020204030204" pitchFamily="34" charset="0"/>
              </a:rPr>
              <a:t>, geen kwaliteitstoets nodig</a:t>
            </a:r>
            <a:endParaRPr lang="nl-BE" sz="1900" kern="100">
              <a:solidFill>
                <a:srgbClr val="C40C38"/>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fontAlgn="ctr">
              <a:lnSpc>
                <a:spcPct val="107000"/>
              </a:lnSpc>
              <a:spcAft>
                <a:spcPts val="800"/>
              </a:spcAft>
              <a:buNone/>
              <a:tabLst>
                <a:tab pos="914400" algn="l"/>
              </a:tabLst>
            </a:pPr>
            <a:r>
              <a:rPr lang="nl-NL" sz="1900" kern="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&gt; WVG:</a:t>
            </a:r>
            <a:endParaRPr lang="nl-BE" sz="1900" kern="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lvl="1" fontAlgn="ctr">
              <a:lnSpc>
                <a:spcPct val="107000"/>
              </a:lnSpc>
              <a:spcAft>
                <a:spcPts val="800"/>
              </a:spcAft>
              <a:buFont typeface="+mj-lt"/>
              <a:buAutoNum type="romanLcPeriod"/>
              <a:tabLst>
                <a:tab pos="1371600" algn="l"/>
              </a:tabLst>
            </a:pPr>
            <a:r>
              <a:rPr lang="nl-NL" sz="1900" b="1" kern="0">
                <a:solidFill>
                  <a:schemeClr val="tx1"/>
                </a:solidFill>
                <a:effectLst/>
                <a:ea typeface="Times New Roman" panose="02020603050405020304" pitchFamily="18" charset="0"/>
                <a:cs typeface="Calibri" panose="020F0502020204030204" pitchFamily="34" charset="0"/>
              </a:rPr>
              <a:t>PFOS &amp; PFOA &lt;= hoogste TWSN</a:t>
            </a:r>
            <a:r>
              <a:rPr lang="nl-NL" sz="1900" kern="0">
                <a:solidFill>
                  <a:schemeClr val="tx1"/>
                </a:solidFill>
                <a:effectLst/>
                <a:ea typeface="Times New Roman" panose="02020603050405020304" pitchFamily="18" charset="0"/>
                <a:cs typeface="Calibri" panose="020F0502020204030204" pitchFamily="34" charset="0"/>
              </a:rPr>
              <a:t>;</a:t>
            </a:r>
            <a:r>
              <a:rPr lang="nl-NL" sz="1900" kern="0">
                <a:solidFill>
                  <a:schemeClr val="tx1"/>
                </a:solidFill>
                <a:ea typeface="Times New Roman" panose="02020603050405020304" pitchFamily="18" charset="0"/>
                <a:cs typeface="Calibri" panose="020F0502020204030204" pitchFamily="34" charset="0"/>
              </a:rPr>
              <a:t> </a:t>
            </a:r>
            <a:r>
              <a:rPr lang="nl-NL" sz="1900" kern="0">
                <a:solidFill>
                  <a:srgbClr val="C40C38"/>
                </a:solidFill>
                <a:effectLst/>
                <a:ea typeface="Times New Roman" panose="02020603050405020304" pitchFamily="18" charset="0"/>
                <a:cs typeface="Calibri" panose="020F0502020204030204" pitchFamily="34" charset="0"/>
              </a:rPr>
              <a:t>en</a:t>
            </a:r>
            <a:endParaRPr lang="nl-BE" sz="1900" kern="100">
              <a:solidFill>
                <a:srgbClr val="C40C38"/>
              </a:solidFill>
              <a:effectLst/>
              <a:ea typeface="Calibri" panose="020F0502020204030204" pitchFamily="34" charset="0"/>
              <a:cs typeface="Times New Roman" panose="02020603050405020304" pitchFamily="18" charset="0"/>
            </a:endParaRPr>
          </a:p>
          <a:p>
            <a:pPr lvl="1" fontAlgn="ctr">
              <a:lnSpc>
                <a:spcPct val="107000"/>
              </a:lnSpc>
              <a:spcAft>
                <a:spcPts val="800"/>
              </a:spcAft>
              <a:buFont typeface="+mj-lt"/>
              <a:buAutoNum type="romanLcPeriod"/>
              <a:tabLst>
                <a:tab pos="1371600" algn="l"/>
              </a:tabLst>
            </a:pPr>
            <a:r>
              <a:rPr lang="nl-NL" sz="1900" kern="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Uitloog:</a:t>
            </a:r>
            <a:endParaRPr lang="nl-BE" sz="1900" kern="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lvl="2" fontAlgn="ctr">
              <a:lnSpc>
                <a:spcPct val="107000"/>
              </a:lnSpc>
              <a:spcAft>
                <a:spcPts val="800"/>
              </a:spcAft>
              <a:buFont typeface="+mj-lt"/>
              <a:buAutoNum type="romanLcPeriod"/>
              <a:tabLst>
                <a:tab pos="1828800" algn="l"/>
              </a:tabLst>
            </a:pPr>
            <a:r>
              <a:rPr lang="nl-NL" sz="1800" kern="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Uitloogproef som PFAS &lt;= </a:t>
            </a:r>
            <a:r>
              <a:rPr lang="nl-NL" sz="1800" kern="0">
                <a:solidFill>
                  <a:srgbClr val="C40C38"/>
                </a:solidFill>
                <a:effectLst/>
                <a:latin typeface="Calibri" panose="020F0502020204030204" pitchFamily="34" charset="0"/>
                <a:ea typeface="Times New Roman" panose="02020603050405020304" pitchFamily="18" charset="0"/>
                <a:cs typeface="Calibri" panose="020F0502020204030204" pitchFamily="34" charset="0"/>
              </a:rPr>
              <a:t>cumulatieve</a:t>
            </a:r>
            <a:r>
              <a:rPr lang="nl-NL" sz="1800" kern="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 toetsingswaarden grondwater</a:t>
            </a:r>
            <a:endParaRPr lang="nl-BE" sz="1800" kern="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lvl="3" fontAlgn="ctr">
              <a:lnSpc>
                <a:spcPct val="107000"/>
              </a:lnSpc>
              <a:spcAft>
                <a:spcPts val="800"/>
              </a:spcAft>
              <a:buFont typeface="+mj-lt"/>
              <a:buAutoNum type="arabicPeriod"/>
              <a:tabLst>
                <a:tab pos="2286000" algn="l"/>
              </a:tabLst>
            </a:pPr>
            <a:r>
              <a:rPr lang="nl-NL" sz="1600" kern="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Som 20 PFAS &lt;= 0,1µg/l</a:t>
            </a:r>
            <a:endParaRPr lang="nl-BE" sz="1600" kern="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lvl="3" fontAlgn="ctr">
              <a:lnSpc>
                <a:spcPct val="107000"/>
              </a:lnSpc>
              <a:spcAft>
                <a:spcPts val="800"/>
              </a:spcAft>
              <a:buFont typeface="+mj-lt"/>
              <a:buAutoNum type="arabicPeriod"/>
              <a:tabLst>
                <a:tab pos="2286000" algn="l"/>
              </a:tabLst>
            </a:pPr>
            <a:r>
              <a:rPr lang="nl-NL" sz="1600" kern="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Som kwant &amp; </a:t>
            </a:r>
            <a:r>
              <a:rPr lang="nl-NL" sz="1600" kern="0">
                <a:solidFill>
                  <a:schemeClr val="tx1"/>
                </a:solidFill>
                <a:latin typeface="Calibri" panose="020F0502020204030204" pitchFamily="34" charset="0"/>
                <a:ea typeface="Times New Roman" panose="02020603050405020304" pitchFamily="18" charset="0"/>
                <a:cs typeface="Calibri" panose="020F0502020204030204" pitchFamily="34" charset="0"/>
              </a:rPr>
              <a:t>ind </a:t>
            </a:r>
            <a:r>
              <a:rPr lang="nl-NL" sz="1600" kern="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PFAS &lt;= 0,5µg/l</a:t>
            </a:r>
            <a:endParaRPr lang="nl-BE" sz="1600" kern="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lvl="2" fontAlgn="ctr">
              <a:lnSpc>
                <a:spcPct val="107000"/>
              </a:lnSpc>
              <a:spcAft>
                <a:spcPts val="800"/>
              </a:spcAft>
              <a:buFont typeface="+mj-lt"/>
              <a:buAutoNum type="romanLcPeriod"/>
              <a:tabLst>
                <a:tab pos="1828800" algn="l"/>
              </a:tabLst>
            </a:pPr>
            <a:r>
              <a:rPr lang="nl-NL" sz="1800" kern="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Uitloogproef voldoet niet:</a:t>
            </a:r>
            <a:endParaRPr lang="nl-BE" sz="1800" kern="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lvl="3" fontAlgn="ctr">
              <a:lnSpc>
                <a:spcPct val="107000"/>
              </a:lnSpc>
              <a:spcAft>
                <a:spcPts val="800"/>
              </a:spcAft>
              <a:buFont typeface="+mj-lt"/>
              <a:buAutoNum type="arabicPeriod"/>
              <a:tabLst>
                <a:tab pos="2286000" algn="l"/>
              </a:tabLst>
            </a:pPr>
            <a:r>
              <a:rPr lang="nl-NL" sz="1600" kern="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Peilbuizen plaatsen &amp; GW concentraties meten cfr. CvGP</a:t>
            </a:r>
            <a:endParaRPr lang="nl-BE" sz="1600" kern="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lvl="3" fontAlgn="ctr">
              <a:lnSpc>
                <a:spcPct val="107000"/>
              </a:lnSpc>
              <a:spcAft>
                <a:spcPts val="800"/>
              </a:spcAft>
              <a:buFont typeface="+mj-lt"/>
              <a:buAutoNum type="arabicPeriod"/>
              <a:tabLst>
                <a:tab pos="2286000" algn="l"/>
              </a:tabLst>
            </a:pPr>
            <a:r>
              <a:rPr lang="nl-NL" sz="1600" kern="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Uitloogresultaat &lt;= 80% van reeds aanwezige concentraties</a:t>
            </a:r>
            <a:endParaRPr lang="nl-BE" sz="1600" kern="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lvl="3" fontAlgn="ctr">
              <a:lnSpc>
                <a:spcPct val="107000"/>
              </a:lnSpc>
              <a:spcAft>
                <a:spcPts val="800"/>
              </a:spcAft>
              <a:buFont typeface="+mj-lt"/>
              <a:buAutoNum type="arabicPeriod"/>
              <a:tabLst>
                <a:tab pos="2286000" algn="l"/>
              </a:tabLst>
            </a:pPr>
            <a:r>
              <a:rPr lang="nl-NL" sz="1600" kern="0">
                <a:solidFill>
                  <a:srgbClr val="C40C38"/>
                </a:solidFill>
                <a:effectLst/>
                <a:latin typeface="Calibri" panose="020F0502020204030204" pitchFamily="34" charset="0"/>
                <a:ea typeface="Times New Roman" panose="02020603050405020304" pitchFamily="18" charset="0"/>
                <a:cs typeface="Calibri" panose="020F0502020204030204" pitchFamily="34" charset="0"/>
              </a:rPr>
              <a:t>MAAR: niet voor gebruik in WW, BZ I, II, III, onderwatertoepassing</a:t>
            </a:r>
            <a:endParaRPr lang="nl-BE" sz="1600" kern="100">
              <a:solidFill>
                <a:srgbClr val="C40C38"/>
              </a:solidFill>
              <a:effectLst/>
              <a:latin typeface="Calibri" panose="020F0502020204030204" pitchFamily="34" charset="0"/>
              <a:ea typeface="Calibri" panose="020F0502020204030204" pitchFamily="34" charset="0"/>
              <a:cs typeface="Times New Roman" panose="02020603050405020304" pitchFamily="18" charset="0"/>
            </a:endParaRPr>
          </a:p>
          <a:p>
            <a:endParaRPr lang="nl-BE"/>
          </a:p>
        </p:txBody>
      </p:sp>
      <p:sp>
        <p:nvSpPr>
          <p:cNvPr id="4" name="Tijdelijke aanduiding voor dianummer 3">
            <a:extLst>
              <a:ext uri="{FF2B5EF4-FFF2-40B4-BE49-F238E27FC236}">
                <a16:creationId xmlns:a16="http://schemas.microsoft.com/office/drawing/2014/main" id="{CA7CE6AF-8D9C-81E6-45A6-68004F8A69EC}"/>
              </a:ext>
            </a:extLst>
          </p:cNvPr>
          <p:cNvSpPr>
            <a:spLocks noGrp="1"/>
          </p:cNvSpPr>
          <p:nvPr>
            <p:ph type="sldNum" sz="quarter" idx="12"/>
          </p:nvPr>
        </p:nvSpPr>
        <p:spPr/>
        <p:txBody>
          <a:bodyPr/>
          <a:lstStyle/>
          <a:p>
            <a:fld id="{7A911662-BE22-413A-B62E-4D058A8DD1B4}" type="slidenum">
              <a:rPr lang="nl-BE" smtClean="0"/>
              <a:pPr/>
              <a:t>26</a:t>
            </a:fld>
            <a:endParaRPr lang="nl-BE"/>
          </a:p>
        </p:txBody>
      </p:sp>
    </p:spTree>
    <p:extLst>
      <p:ext uri="{BB962C8B-B14F-4D97-AF65-F5344CB8AC3E}">
        <p14:creationId xmlns:p14="http://schemas.microsoft.com/office/powerpoint/2010/main" val="140034692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AC5CFFE-077E-D9FF-E32E-FE77EBAB5667}"/>
              </a:ext>
            </a:extLst>
          </p:cNvPr>
          <p:cNvSpPr>
            <a:spLocks noGrp="1"/>
          </p:cNvSpPr>
          <p:nvPr>
            <p:ph type="title"/>
          </p:nvPr>
        </p:nvSpPr>
        <p:spPr>
          <a:xfrm>
            <a:off x="838200" y="365125"/>
            <a:ext cx="10515600" cy="843189"/>
          </a:xfrm>
        </p:spPr>
        <p:txBody>
          <a:bodyPr>
            <a:normAutofit/>
          </a:bodyPr>
          <a:lstStyle/>
          <a:p>
            <a:r>
              <a:rPr lang="nl-NL" sz="3600"/>
              <a:t>Kwaliteitstoets voor gebruik WW, BZ, OW</a:t>
            </a:r>
            <a:endParaRPr lang="nl-BE" sz="3600"/>
          </a:p>
        </p:txBody>
      </p:sp>
      <p:sp>
        <p:nvSpPr>
          <p:cNvPr id="4" name="Tijdelijke aanduiding voor dianummer 3">
            <a:extLst>
              <a:ext uri="{FF2B5EF4-FFF2-40B4-BE49-F238E27FC236}">
                <a16:creationId xmlns:a16="http://schemas.microsoft.com/office/drawing/2014/main" id="{BDF1337C-1EDB-6691-8C70-3AB6312DAFAF}"/>
              </a:ext>
            </a:extLst>
          </p:cNvPr>
          <p:cNvSpPr>
            <a:spLocks noGrp="1"/>
          </p:cNvSpPr>
          <p:nvPr>
            <p:ph type="sldNum" sz="quarter" idx="12"/>
          </p:nvPr>
        </p:nvSpPr>
        <p:spPr/>
        <p:txBody>
          <a:bodyPr/>
          <a:lstStyle/>
          <a:p>
            <a:fld id="{7A911662-BE22-413A-B62E-4D058A8DD1B4}" type="slidenum">
              <a:rPr lang="nl-BE" smtClean="0"/>
              <a:pPr/>
              <a:t>27</a:t>
            </a:fld>
            <a:endParaRPr lang="nl-BE"/>
          </a:p>
        </p:txBody>
      </p:sp>
      <p:pic>
        <p:nvPicPr>
          <p:cNvPr id="6" name="Afbeelding 5">
            <a:extLst>
              <a:ext uri="{FF2B5EF4-FFF2-40B4-BE49-F238E27FC236}">
                <a16:creationId xmlns:a16="http://schemas.microsoft.com/office/drawing/2014/main" id="{33E38C38-25BB-79B7-EC84-720D9F01887B}"/>
              </a:ext>
            </a:extLst>
          </p:cNvPr>
          <p:cNvPicPr>
            <a:picLocks noChangeAspect="1"/>
          </p:cNvPicPr>
          <p:nvPr/>
        </p:nvPicPr>
        <p:blipFill>
          <a:blip r:embed="rId3"/>
          <a:stretch>
            <a:fillRect/>
          </a:stretch>
        </p:blipFill>
        <p:spPr>
          <a:xfrm>
            <a:off x="1700246" y="1130235"/>
            <a:ext cx="9451664" cy="5440247"/>
          </a:xfrm>
          <a:prstGeom prst="rect">
            <a:avLst/>
          </a:prstGeom>
        </p:spPr>
      </p:pic>
    </p:spTree>
    <p:extLst>
      <p:ext uri="{BB962C8B-B14F-4D97-AF65-F5344CB8AC3E}">
        <p14:creationId xmlns:p14="http://schemas.microsoft.com/office/powerpoint/2010/main" val="289887449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el 8">
            <a:extLst>
              <a:ext uri="{FF2B5EF4-FFF2-40B4-BE49-F238E27FC236}">
                <a16:creationId xmlns:a16="http://schemas.microsoft.com/office/drawing/2014/main" id="{58E9E571-78C7-8824-DF50-91B35260AA9E}"/>
              </a:ext>
            </a:extLst>
          </p:cNvPr>
          <p:cNvSpPr>
            <a:spLocks noGrp="1"/>
          </p:cNvSpPr>
          <p:nvPr>
            <p:ph type="title"/>
          </p:nvPr>
        </p:nvSpPr>
        <p:spPr/>
        <p:txBody>
          <a:bodyPr/>
          <a:lstStyle/>
          <a:p>
            <a:r>
              <a:rPr lang="nl-NL"/>
              <a:t>Kwaliteitstoets – definities en impact</a:t>
            </a:r>
            <a:endParaRPr lang="nl-BE"/>
          </a:p>
        </p:txBody>
      </p:sp>
      <p:sp>
        <p:nvSpPr>
          <p:cNvPr id="11" name="Tijdelijke aanduiding voor tekst 10">
            <a:extLst>
              <a:ext uri="{FF2B5EF4-FFF2-40B4-BE49-F238E27FC236}">
                <a16:creationId xmlns:a16="http://schemas.microsoft.com/office/drawing/2014/main" id="{2C0F1860-8607-15D7-5FDB-1EB141FC67A5}"/>
              </a:ext>
            </a:extLst>
          </p:cNvPr>
          <p:cNvSpPr>
            <a:spLocks noGrp="1"/>
          </p:cNvSpPr>
          <p:nvPr>
            <p:ph type="body" idx="1"/>
          </p:nvPr>
        </p:nvSpPr>
        <p:spPr>
          <a:xfrm>
            <a:off x="839788" y="1681163"/>
            <a:ext cx="5157787" cy="515499"/>
          </a:xfrm>
        </p:spPr>
        <p:txBody>
          <a:bodyPr/>
          <a:lstStyle/>
          <a:p>
            <a:r>
              <a:rPr lang="nl-NL"/>
              <a:t>Definities</a:t>
            </a:r>
            <a:endParaRPr lang="nl-BE"/>
          </a:p>
        </p:txBody>
      </p:sp>
      <p:sp>
        <p:nvSpPr>
          <p:cNvPr id="13" name="Tijdelijke aanduiding voor tekst 12">
            <a:extLst>
              <a:ext uri="{FF2B5EF4-FFF2-40B4-BE49-F238E27FC236}">
                <a16:creationId xmlns:a16="http://schemas.microsoft.com/office/drawing/2014/main" id="{378E8D02-835C-2EE2-E4DE-47D594E1B3C7}"/>
              </a:ext>
            </a:extLst>
          </p:cNvPr>
          <p:cNvSpPr>
            <a:spLocks noGrp="1"/>
          </p:cNvSpPr>
          <p:nvPr>
            <p:ph type="body" sz="quarter" idx="3"/>
          </p:nvPr>
        </p:nvSpPr>
        <p:spPr>
          <a:xfrm>
            <a:off x="6172200" y="1681163"/>
            <a:ext cx="5183188" cy="515499"/>
          </a:xfrm>
        </p:spPr>
        <p:txBody>
          <a:bodyPr/>
          <a:lstStyle/>
          <a:p>
            <a:r>
              <a:rPr lang="nl-NL"/>
              <a:t>Impact op nieuwe en bestaande </a:t>
            </a:r>
            <a:r>
              <a:rPr lang="nl-NL" err="1"/>
              <a:t>SVA’s</a:t>
            </a:r>
            <a:endParaRPr lang="nl-BE"/>
          </a:p>
        </p:txBody>
      </p:sp>
      <p:sp>
        <p:nvSpPr>
          <p:cNvPr id="14" name="Tijdelijke aanduiding voor inhoud 13">
            <a:extLst>
              <a:ext uri="{FF2B5EF4-FFF2-40B4-BE49-F238E27FC236}">
                <a16:creationId xmlns:a16="http://schemas.microsoft.com/office/drawing/2014/main" id="{1B9F2068-1F46-3329-00C9-DD6CC82FCC60}"/>
              </a:ext>
            </a:extLst>
          </p:cNvPr>
          <p:cNvSpPr>
            <a:spLocks noGrp="1"/>
          </p:cNvSpPr>
          <p:nvPr>
            <p:ph sz="quarter" idx="4"/>
          </p:nvPr>
        </p:nvSpPr>
        <p:spPr>
          <a:xfrm>
            <a:off x="6172200" y="2505075"/>
            <a:ext cx="5385816" cy="3684588"/>
          </a:xfrm>
        </p:spPr>
        <p:txBody>
          <a:bodyPr>
            <a:normAutofit lnSpcReduction="10000"/>
          </a:bodyPr>
          <a:lstStyle/>
          <a:p>
            <a:r>
              <a:rPr lang="nl-NL" sz="2400">
                <a:solidFill>
                  <a:schemeClr val="tx1"/>
                </a:solidFill>
              </a:rPr>
              <a:t>Aanvoer op groeve en graverij kan pas nadat deze door een </a:t>
            </a:r>
            <a:r>
              <a:rPr lang="nl-NL" sz="2400" err="1">
                <a:solidFill>
                  <a:schemeClr val="tx1"/>
                </a:solidFill>
              </a:rPr>
              <a:t>eBSD</a:t>
            </a:r>
            <a:r>
              <a:rPr lang="nl-NL" sz="2400">
                <a:solidFill>
                  <a:schemeClr val="tx1"/>
                </a:solidFill>
              </a:rPr>
              <a:t> is ingedeeld in de juiste categorie (en uitloogproeven </a:t>
            </a:r>
            <a:r>
              <a:rPr lang="nl-NL" sz="2400" err="1">
                <a:solidFill>
                  <a:schemeClr val="tx1"/>
                </a:solidFill>
              </a:rPr>
              <a:t>cfr</a:t>
            </a:r>
            <a:r>
              <a:rPr lang="nl-NL" sz="2400">
                <a:solidFill>
                  <a:schemeClr val="tx1"/>
                </a:solidFill>
              </a:rPr>
              <a:t>. KT bij </a:t>
            </a:r>
            <a:r>
              <a:rPr lang="nl-NL" sz="2400" err="1">
                <a:solidFill>
                  <a:schemeClr val="tx1"/>
                </a:solidFill>
              </a:rPr>
              <a:t>conc</a:t>
            </a:r>
            <a:r>
              <a:rPr lang="nl-NL" sz="2400">
                <a:solidFill>
                  <a:schemeClr val="tx1"/>
                </a:solidFill>
              </a:rPr>
              <a:t> &gt; RG)</a:t>
            </a:r>
          </a:p>
          <a:p>
            <a:endParaRPr lang="nl-NL" sz="2400">
              <a:solidFill>
                <a:schemeClr val="tx1"/>
              </a:solidFill>
            </a:endParaRPr>
          </a:p>
          <a:p>
            <a:r>
              <a:rPr lang="nl-NL" sz="2400">
                <a:solidFill>
                  <a:schemeClr val="tx1"/>
                </a:solidFill>
              </a:rPr>
              <a:t>Aanvoer voor aanvullingen en ophogingen:</a:t>
            </a:r>
          </a:p>
          <a:p>
            <a:pPr lvl="1"/>
            <a:r>
              <a:rPr lang="nl-NL" sz="2000">
                <a:solidFill>
                  <a:schemeClr val="tx1"/>
                </a:solidFill>
              </a:rPr>
              <a:t>Ligging in WW/BZ/oppervlaktewater checken</a:t>
            </a:r>
          </a:p>
          <a:p>
            <a:pPr lvl="1"/>
            <a:r>
              <a:rPr lang="nl-NL" sz="2000">
                <a:solidFill>
                  <a:schemeClr val="tx1"/>
                </a:solidFill>
              </a:rPr>
              <a:t>Bevestiging door </a:t>
            </a:r>
            <a:r>
              <a:rPr lang="nl-NL" sz="2000" err="1">
                <a:solidFill>
                  <a:schemeClr val="tx1"/>
                </a:solidFill>
              </a:rPr>
              <a:t>eBSD</a:t>
            </a:r>
            <a:r>
              <a:rPr lang="nl-NL" sz="2000">
                <a:solidFill>
                  <a:schemeClr val="tx1"/>
                </a:solidFill>
              </a:rPr>
              <a:t> dat het gebruik boven gemiddelde GW-stand is voor partijen 211b en 211c</a:t>
            </a:r>
            <a:endParaRPr lang="nl-BE" sz="2000">
              <a:solidFill>
                <a:schemeClr val="tx1"/>
              </a:solidFill>
            </a:endParaRPr>
          </a:p>
        </p:txBody>
      </p:sp>
      <p:sp>
        <p:nvSpPr>
          <p:cNvPr id="7" name="Tijdelijke aanduiding voor dianummer 6">
            <a:extLst>
              <a:ext uri="{FF2B5EF4-FFF2-40B4-BE49-F238E27FC236}">
                <a16:creationId xmlns:a16="http://schemas.microsoft.com/office/drawing/2014/main" id="{16089EB0-FC9E-9950-D19B-93403F7E01CC}"/>
              </a:ext>
            </a:extLst>
          </p:cNvPr>
          <p:cNvSpPr>
            <a:spLocks noGrp="1"/>
          </p:cNvSpPr>
          <p:nvPr>
            <p:ph type="sldNum" sz="quarter" idx="12"/>
          </p:nvPr>
        </p:nvSpPr>
        <p:spPr/>
        <p:txBody>
          <a:bodyPr/>
          <a:lstStyle/>
          <a:p>
            <a:fld id="{7A911662-BE22-413A-B62E-4D058A8DD1B4}" type="slidenum">
              <a:rPr lang="nl-BE" smtClean="0"/>
              <a:t>28</a:t>
            </a:fld>
            <a:endParaRPr lang="nl-BE"/>
          </a:p>
        </p:txBody>
      </p:sp>
      <p:sp>
        <p:nvSpPr>
          <p:cNvPr id="15" name="Tijdelijke aanduiding voor inhoud 14">
            <a:extLst>
              <a:ext uri="{FF2B5EF4-FFF2-40B4-BE49-F238E27FC236}">
                <a16:creationId xmlns:a16="http://schemas.microsoft.com/office/drawing/2014/main" id="{4DE3FCCA-3B05-D3CB-9DC9-335E48DC0A70}"/>
              </a:ext>
            </a:extLst>
          </p:cNvPr>
          <p:cNvSpPr txBox="1">
            <a:spLocks noGrp="1"/>
          </p:cNvSpPr>
          <p:nvPr>
            <p:ph sz="half" idx="2"/>
          </p:nvPr>
        </p:nvSpPr>
        <p:spPr>
          <a:xfrm>
            <a:off x="839788" y="2505075"/>
            <a:ext cx="5157787" cy="4185761"/>
          </a:xfrm>
          <a:prstGeom prst="rect">
            <a:avLst/>
          </a:prstGeom>
          <a:noFill/>
        </p:spPr>
        <p:txBody>
          <a:bodyPr wrap="square" rtlCol="0">
            <a:spAutoFit/>
          </a:bodyPr>
          <a:lstStyle/>
          <a:p>
            <a:r>
              <a:rPr lang="nl-NL" sz="2000">
                <a:solidFill>
                  <a:schemeClr val="tx1"/>
                </a:solidFill>
              </a:rPr>
              <a:t>Waterwingebieden (WW): zie DOV</a:t>
            </a:r>
          </a:p>
          <a:p>
            <a:r>
              <a:rPr lang="nl-NL" sz="2000">
                <a:solidFill>
                  <a:schemeClr val="tx1"/>
                </a:solidFill>
              </a:rPr>
              <a:t>Beschermingszones I, II, III (BZ): zie DOV</a:t>
            </a:r>
          </a:p>
          <a:p>
            <a:r>
              <a:rPr lang="nl-NL" sz="2000">
                <a:solidFill>
                  <a:schemeClr val="tx1"/>
                </a:solidFill>
              </a:rPr>
              <a:t>Onderwater:</a:t>
            </a:r>
          </a:p>
          <a:p>
            <a:pPr marL="0" indent="0">
              <a:buNone/>
            </a:pPr>
            <a:r>
              <a:rPr lang="nl-NL" sz="2000">
                <a:solidFill>
                  <a:schemeClr val="tx1"/>
                </a:solidFill>
              </a:rPr>
              <a:t>- sommige groeves (zie *)</a:t>
            </a:r>
          </a:p>
          <a:p>
            <a:pPr marL="0" indent="0">
              <a:buNone/>
            </a:pPr>
            <a:r>
              <a:rPr lang="nl-NL" sz="2000">
                <a:solidFill>
                  <a:schemeClr val="tx1"/>
                </a:solidFill>
              </a:rPr>
              <a:t>- onder gemiddelde natuurlijke grondwaterstand (zonder bemaling)</a:t>
            </a:r>
          </a:p>
          <a:p>
            <a:pPr marL="0" indent="0">
              <a:buNone/>
            </a:pPr>
            <a:r>
              <a:rPr lang="nl-NL" sz="2000">
                <a:solidFill>
                  <a:schemeClr val="tx1"/>
                </a:solidFill>
              </a:rPr>
              <a:t>- oppervlaktewater dat minstens 8 maanden onder water staat</a:t>
            </a:r>
          </a:p>
          <a:p>
            <a:pPr marL="0" indent="0">
              <a:buNone/>
            </a:pPr>
            <a:r>
              <a:rPr lang="nl-NL" sz="2000">
                <a:solidFill>
                  <a:schemeClr val="tx1"/>
                </a:solidFill>
              </a:rPr>
              <a:t>	Voorbeeld: meer, wachtbekken, 	spaarbekken, stroom, rivier, kanaal, 	overgangswater, dokken, waterlopen in 	haven, vennen, plassen, sloten</a:t>
            </a:r>
            <a:endParaRPr lang="nl-BE" sz="2000">
              <a:solidFill>
                <a:schemeClr val="tx1"/>
              </a:solidFill>
            </a:endParaRPr>
          </a:p>
        </p:txBody>
      </p:sp>
    </p:spTree>
    <p:extLst>
      <p:ext uri="{BB962C8B-B14F-4D97-AF65-F5344CB8AC3E}">
        <p14:creationId xmlns:p14="http://schemas.microsoft.com/office/powerpoint/2010/main" val="3410469389"/>
      </p:ext>
    </p:extLst>
  </p:cSld>
  <p:clrMapOvr>
    <a:masterClrMapping/>
  </p:clrMapOvr>
</p:sld>
</file>

<file path=ppt/theme/theme1.xml><?xml version="1.0" encoding="utf-8"?>
<a:theme xmlns:a="http://schemas.openxmlformats.org/drawingml/2006/main" name="GB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EE7D46909FF154E8C7F1A02593FB39A" ma:contentTypeVersion="19" ma:contentTypeDescription="Een nieuw document maken." ma:contentTypeScope="" ma:versionID="3773a3cf3b4cc893e6cb49e1f46ba858">
  <xsd:schema xmlns:xsd="http://www.w3.org/2001/XMLSchema" xmlns:xs="http://www.w3.org/2001/XMLSchema" xmlns:p="http://schemas.microsoft.com/office/2006/metadata/properties" xmlns:ns2="1c4e3b32-ddbd-44db-ad32-12d64359d88b" xmlns:ns3="5638c5c0-c8b0-4c4a-a1c0-2f6b7111974e" xmlns:ns4="http://schemas.microsoft.com/sharepoint/v3/fields" targetNamespace="http://schemas.microsoft.com/office/2006/metadata/properties" ma:root="true" ma:fieldsID="74c24ae7949a31320058461c57ce4bdd" ns2:_="" ns3:_="" ns4:_="">
    <xsd:import namespace="1c4e3b32-ddbd-44db-ad32-12d64359d88b"/>
    <xsd:import namespace="5638c5c0-c8b0-4c4a-a1c0-2f6b7111974e"/>
    <xsd:import namespace="http://schemas.microsoft.com/sharepoint/v3/fields"/>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Gekoppeld_x003f__x0020_" minOccurs="0"/>
                <xsd:element ref="ns2:MediaServiceDateTaken" minOccurs="0"/>
                <xsd:element ref="ns4:_Version" minOccurs="0"/>
                <xsd:element ref="ns2:MediaLengthInSecond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c4e3b32-ddbd-44db-ad32-12d64359d88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Gekoppeld_x003f__x0020_" ma:index="12" nillable="true" ma:displayName="Gekoppeld? " ma:default="0" ma:description="Toegevoegd aan de lijst? " ma:format="Dropdown" ma:internalName="Gekoppeld_x003f__x0020_">
      <xsd:simpleType>
        <xsd:restriction base="dms:Boolean"/>
      </xsd:simpleType>
    </xsd:element>
    <xsd:element name="MediaServiceDateTaken" ma:index="14" nillable="true" ma:displayName="MediaServiceDateTaken" ma:hidden="true" ma:internalName="MediaServiceDateTaken"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lcf76f155ced4ddcb4097134ff3c332f" ma:index="18" nillable="true" ma:taxonomy="true" ma:internalName="lcf76f155ced4ddcb4097134ff3c332f" ma:taxonomyFieldName="MediaServiceImageTags" ma:displayName="Afbeeldingtags" ma:readOnly="false" ma:fieldId="{5cf76f15-5ced-4ddc-b409-7134ff3c332f}" ma:taxonomyMulti="true" ma:sspId="0b3837cb-3309-49d4-b0b8-5365673326bf"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GenerationTime" ma:index="21" nillable="true" ma:displayName="MediaServiceGenerationTime" ma:hidden="true" ma:internalName="MediaServiceGenerationTime" ma:readOnly="true">
      <xsd:simpleType>
        <xsd:restriction base="dms:Text"/>
      </xsd:simpleType>
    </xsd:element>
    <xsd:element name="MediaServiceEventHashCode" ma:index="22" nillable="true" ma:displayName="MediaServiceEventHashCode" ma:hidden="true" ma:internalName="MediaServiceEventHashCode" ma:readOnly="true">
      <xsd:simpleType>
        <xsd:restriction base="dms:Text"/>
      </xsd:simple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638c5c0-c8b0-4c4a-a1c0-2f6b7111974e" elementFormDefault="qualified">
    <xsd:import namespace="http://schemas.microsoft.com/office/2006/documentManagement/types"/>
    <xsd:import namespace="http://schemas.microsoft.com/office/infopath/2007/PartnerControls"/>
    <xsd:element name="SharedWithUsers" ma:index="10" nillable="true" ma:displayName="Gedeeld met"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Gedeeld met details" ma:internalName="SharedWithDetails" ma:readOnly="true">
      <xsd:simpleType>
        <xsd:restriction base="dms:Note">
          <xsd:maxLength value="255"/>
        </xsd:restriction>
      </xsd:simpleType>
    </xsd:element>
    <xsd:element name="TaxCatchAll" ma:index="19" nillable="true" ma:displayName="Taxonomy Catch All Column" ma:hidden="true" ma:list="{404df4b6-a0d7-4b79-b348-08efdac6e74b}" ma:internalName="TaxCatchAll" ma:showField="CatchAllData" ma:web="5638c5c0-c8b0-4c4a-a1c0-2f6b7111974e">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_Version" ma:index="15" nillable="true" ma:displayName="Versie" ma:internalName="_Version">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oudstype"/>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ma:index="13" ma:displayName="Categorie"/>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Version xmlns="http://schemas.microsoft.com/sharepoint/v3/fields" xsi:nil="true"/>
    <Gekoppeld_x003f__x0020_ xmlns="1c4e3b32-ddbd-44db-ad32-12d64359d88b">false</Gekoppeld_x003f__x0020_>
    <lcf76f155ced4ddcb4097134ff3c332f xmlns="1c4e3b32-ddbd-44db-ad32-12d64359d88b">
      <Terms xmlns="http://schemas.microsoft.com/office/infopath/2007/PartnerControls"/>
    </lcf76f155ced4ddcb4097134ff3c332f>
    <TaxCatchAll xmlns="5638c5c0-c8b0-4c4a-a1c0-2f6b7111974e" xsi:nil="true"/>
  </documentManagement>
</p:properties>
</file>

<file path=customXml/item3.xml><?xml version="1.0" encoding="utf-8"?>
<?mso-contentType ?>
<SharedContentType xmlns="Microsoft.SharePoint.Taxonomy.ContentTypeSync" SourceId="0b3837cb-3309-49d4-b0b8-5365673326bf" ContentTypeId="0x0101" PreviousValue="false"/>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10BD165-6E88-43FA-9026-E7044EEBD7FB}">
  <ds:schemaRefs>
    <ds:schemaRef ds:uri="1c4e3b32-ddbd-44db-ad32-12d64359d88b"/>
    <ds:schemaRef ds:uri="5638c5c0-c8b0-4c4a-a1c0-2f6b7111974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field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4C80C17A-DCD9-4C2C-A517-03D500E3F000}">
  <ds:schemaRefs>
    <ds:schemaRef ds:uri="http://schemas.microsoft.com/office/2006/metadata/properties"/>
    <ds:schemaRef ds:uri="1c4e3b32-ddbd-44db-ad32-12d64359d88b"/>
    <ds:schemaRef ds:uri="5638c5c0-c8b0-4c4a-a1c0-2f6b7111974e"/>
    <ds:schemaRef ds:uri="http://schemas.microsoft.com/office/infopath/2007/PartnerControls"/>
    <ds:schemaRef ds:uri="http://www.w3.org/XML/1998/namespace"/>
    <ds:schemaRef ds:uri="http://purl.org/dc/elements/1.1/"/>
    <ds:schemaRef ds:uri="http://schemas.microsoft.com/office/2006/documentManagement/types"/>
    <ds:schemaRef ds:uri="http://purl.org/dc/dcmitype/"/>
    <ds:schemaRef ds:uri="http://schemas.openxmlformats.org/package/2006/metadata/core-properties"/>
    <ds:schemaRef ds:uri="http://schemas.microsoft.com/sharepoint/v3/fields"/>
    <ds:schemaRef ds:uri="http://purl.org/dc/terms/"/>
  </ds:schemaRefs>
</ds:datastoreItem>
</file>

<file path=customXml/itemProps3.xml><?xml version="1.0" encoding="utf-8"?>
<ds:datastoreItem xmlns:ds="http://schemas.openxmlformats.org/officeDocument/2006/customXml" ds:itemID="{B69D6469-3A2C-43A3-BC3D-023F1AC02DEE}">
  <ds:schemaRefs>
    <ds:schemaRef ds:uri="Microsoft.SharePoint.Taxonomy.ContentTypeSync"/>
  </ds:schemaRefs>
</ds:datastoreItem>
</file>

<file path=customXml/itemProps4.xml><?xml version="1.0" encoding="utf-8"?>
<ds:datastoreItem xmlns:ds="http://schemas.openxmlformats.org/officeDocument/2006/customXml" ds:itemID="{F384166F-D83F-4407-92C9-76575B2B7F1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0</TotalTime>
  <Words>3524</Words>
  <Application>Microsoft Office PowerPoint</Application>
  <PresentationFormat>Breedbeeld</PresentationFormat>
  <Paragraphs>500</Paragraphs>
  <Slides>28</Slides>
  <Notes>11</Notes>
  <HiddenSlides>0</HiddenSlides>
  <MMClips>0</MMClips>
  <ScaleCrop>false</ScaleCrop>
  <HeadingPairs>
    <vt:vector size="6" baseType="variant">
      <vt:variant>
        <vt:lpstr>Gebruikte lettertypen</vt:lpstr>
      </vt:variant>
      <vt:variant>
        <vt:i4>7</vt:i4>
      </vt:variant>
      <vt:variant>
        <vt:lpstr>Thema</vt:lpstr>
      </vt:variant>
      <vt:variant>
        <vt:i4>1</vt:i4>
      </vt:variant>
      <vt:variant>
        <vt:lpstr>Diatitels</vt:lpstr>
      </vt:variant>
      <vt:variant>
        <vt:i4>28</vt:i4>
      </vt:variant>
    </vt:vector>
  </HeadingPairs>
  <TitlesOfParts>
    <vt:vector size="36" baseType="lpstr">
      <vt:lpstr>Arial</vt:lpstr>
      <vt:lpstr>Calibri</vt:lpstr>
      <vt:lpstr>Calibri </vt:lpstr>
      <vt:lpstr>Calibri Light</vt:lpstr>
      <vt:lpstr>Courier New</vt:lpstr>
      <vt:lpstr>Times New Roman</vt:lpstr>
      <vt:lpstr>Wingdings</vt:lpstr>
      <vt:lpstr>GB 2</vt:lpstr>
      <vt:lpstr>Dag van de  erkende bodemsaneringsdeskundige</vt:lpstr>
      <vt:lpstr>Grondverzet  Van technisch verslag tot conformverklaring: actuele topics</vt:lpstr>
      <vt:lpstr>Programma</vt:lpstr>
      <vt:lpstr>THK in de praktijk:   driedelige code en suffix  </vt:lpstr>
      <vt:lpstr>Case 1: suffix obv PFAS-stalen (geen SAP)</vt:lpstr>
      <vt:lpstr>Case 1: vaststellingen  </vt:lpstr>
      <vt:lpstr>Case 1: Rol eBSD ikv de “Kwaliteitstoets”</vt:lpstr>
      <vt:lpstr>Case 1: besluit </vt:lpstr>
      <vt:lpstr>Case 2: PFAS &lt; WVG en SAP</vt:lpstr>
      <vt:lpstr>Case 2: vaststellingen indien PFAS &lt; WVG</vt:lpstr>
      <vt:lpstr>Case 3: PFAS &gt; WVG en SAP </vt:lpstr>
      <vt:lpstr>Case 3: vaststellingen indien PFAS &gt; WVG</vt:lpstr>
      <vt:lpstr>Actualisatie</vt:lpstr>
      <vt:lpstr>Minimale checks – voorstellen sjabloon</vt:lpstr>
      <vt:lpstr>Al conform? – Plan van aanpak</vt:lpstr>
      <vt:lpstr>Lopende werf – wat nu</vt:lpstr>
      <vt:lpstr>Actualisatie – ruime context</vt:lpstr>
      <vt:lpstr>Conform verklaard TV: start- of eindpunt?</vt:lpstr>
      <vt:lpstr>Missie van Grondbank</vt:lpstr>
      <vt:lpstr>Grondbank vzw - Cijfers</vt:lpstr>
      <vt:lpstr>Houvast vinden </vt:lpstr>
      <vt:lpstr>Tools voor de oplossing van de PFAS-cases</vt:lpstr>
      <vt:lpstr>Suffix (CVGP KT  - 1 sept 2023 – onder voorbehoud) </vt:lpstr>
      <vt:lpstr>Suffix – legende</vt:lpstr>
      <vt:lpstr>Impact gebruiksvoorwaarden - cascade</vt:lpstr>
      <vt:lpstr>En binnen de KWZ (y)?</vt:lpstr>
      <vt:lpstr>Kwaliteitstoets voor gebruik WW, BZ, OW</vt:lpstr>
      <vt:lpstr>Kwaliteitstoets – definities en impact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Info-moment EBSD  (starters)</dc:title>
  <dc:creator>Cindy Bullens</dc:creator>
  <cp:lastModifiedBy>Els Dhooge</cp:lastModifiedBy>
  <cp:revision>3</cp:revision>
  <cp:lastPrinted>2023-10-03T13:12:55Z</cp:lastPrinted>
  <dcterms:created xsi:type="dcterms:W3CDTF">2022-02-09T07:21:58Z</dcterms:created>
  <dcterms:modified xsi:type="dcterms:W3CDTF">2023-10-09T09:41:57Z</dcterms:modified>
  <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0x010100FEE7D46909FF154E8C7F1A02593FB39A</vt:lpwstr>
  </property>
  <property fmtid="{D5CDD505-2E9C-101B-9397-08002B2CF9AE}" pid="3" name="Gekoppeld?">
    <vt:bool>false</vt:bool>
  </property>
  <property fmtid="{D5CDD505-2E9C-101B-9397-08002B2CF9AE}" pid="4" name="MediaServiceImageTags">
    <vt:lpwstr/>
  </property>
</Properties>
</file>